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tableStyles" Target="tableStyle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125c940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125c940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eb5f7334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eb5f73346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eb5f73346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eb5f73346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eb5f73346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eb5f73346_2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eb5f73346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6eb5f73346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eb5f73346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eb5f73346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b5f73346_2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b5f73346_2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eb5f73346_2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eb5f73346_2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eb5f73346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eb5f73346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eb5f73346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eb5f73346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6eb5f73346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6eb5f73346_2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d125c940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d125c940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eb5f73346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eb5f73346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eb5f73346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6eb5f73346_2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eb5f73346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eb5f73346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eb5f73346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eb5f73346_2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eb5f73346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eb5f73346_2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6eb5f73346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6eb5f73346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eb5f73346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eb5f73346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6eb5f73346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6eb5f73346_2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6eb5f73346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6eb5f73346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6eb5f73346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6eb5f73346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d125c94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d125c940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7da22ebd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7da22ebd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da22ebd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da22ebd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da22ebdc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da22ebdc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da22ebdc8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da22ebdc8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da22ebdc8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da22ebdc8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da22ebdc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da22ebdc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da22ebdc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da22ebdc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da22ebdc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da22ebdc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da22ebdc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da22ebdc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7da22ebdc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7da22ebdc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d125c940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d125c940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7da22ebdc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7da22ebdc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da22ebdc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da22ebdc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da22ebdc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da22ebdc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da22ebdc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da22ebdc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7da22ebdc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7da22ebdc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7da22ebdc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7da22ebdc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7da22ebdc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7da22ebdc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7da22ebdc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7da22ebdc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7da22ebdc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7da22ebdc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da22ebdc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da22ebdc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d125c940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d125c940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da22ebdc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da22ebdc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da22ebdc8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da22ebdc8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da22ebd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da22ebd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7da22ebdc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7da22ebdc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7da22ebdc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7da22ebdc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da22ebdc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da22ebdc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7da22ebdc8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7da22ebdc8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7da22ebdc8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7da22ebdc8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7da22ebdc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7da22ebdc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7da22ebdc8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7da22ebdc8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d125c940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d125c940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da22ebdc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da22ebdc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da22ebdc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da22ebdc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da22ebdc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da22ebdc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7da22ebdc8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7da22ebdc8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7da22ebdc8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7da22ebdc8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7da22ebdc8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7da22ebdc8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7da22ebdc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7da22ebdc8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7da22ebdc8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7da22ebdc8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7da22ebdc8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7da22ebdc8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7da22ebdc8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7da22ebdc8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d125c940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d125c940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7da22ebdc8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7da22ebdc8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7da22ebdc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7da22ebdc8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da22ebdc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da22ebdc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da22ebdc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da22ebdc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7da22ebdc8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7da22ebdc8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14ca492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14ca492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14ca492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14ca492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14ca4924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814ca4924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814ca4924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814ca4924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14ca492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14ca492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d125c940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d125c940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14ca492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14ca492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14ca492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14ca492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814ca4924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814ca4924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14ca4924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14ca4924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14ca4924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14ca4924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14ca492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814ca492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14ca4924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14ca4924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14ca4924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14ca4924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14ca4924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14ca4924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14ca4924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14ca4924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d125c940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d125c940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14ca4924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14ca4924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14ca492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14ca4924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14ca4924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14ca4924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168a84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168a84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168a84fc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168a84fc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168a84fc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168a84fc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168a84f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8168a84fc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8168a84fc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8168a84fc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168a84fc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8168a84fc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168a84fc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168a84fc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d125c940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d125c940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168a84fc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8168a84fc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8168a84fc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8168a84fc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8168a84fc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8168a84fc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8168a84fc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8168a84fc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168a84fc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168a84fc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168a84fc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168a84fc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7da22ebdc8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7da22ebdc8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da22ebdc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da22ebdc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eb5f73346_2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6eb5f73346_2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6eb5f73346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6eb5f73346_2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125c940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125c940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d125c940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d125c940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6eb5f73346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6eb5f73346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6eb5f73346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6eb5f73346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6eb5f73346_2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6eb5f73346_2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6eb5f73346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6eb5f73346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6eb5f73346_2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6eb5f73346_2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6eb5f73346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6eb5f73346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6eb5f73346_2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6eb5f73346_2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6eb5f73346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6eb5f73346_2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eb5f73346_2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6eb5f73346_2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6eb5f73346_2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6eb5f73346_2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d125c940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d125c940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6eb5f7334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6eb5f7334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6eb5f73346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6eb5f73346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eb5f73346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6eb5f73346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eb5f73346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eb5f73346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6eb5f73346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6eb5f73346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6eb5f73346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6eb5f73346_2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6eb5f73346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6eb5f73346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6eb5f73346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6eb5f73346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eb5f73346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eb5f73346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eb5f73346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eb5f73346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125c940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125c940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6eb5f73346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6eb5f73346_2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eb5f73346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eb5f73346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125c940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125c940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d125c940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d125c940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d125c940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d125c940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125c940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125c940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d125c940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d125c940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125c940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125c940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125c9404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125c9404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125c940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125c940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d125c940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d125c940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d125c940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d125c940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d125c9404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d125c9404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d125c9404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d125c9404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d125c9404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d125c9404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d125c9404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d125c9404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d125c940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d125c940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d125c9404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d125c9404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d125c940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d125c940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125c940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d125c940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125c94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125c94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125c94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125c94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d125c9404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d125c9404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d125c940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d125c940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d125c9404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d125c9404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d125c9404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d125c9404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d125c940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d125c940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d125c940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d125c9404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d125c940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d125c940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d125c9404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d125c9404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d125c9404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d125c9404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d125c940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d125c940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d125c940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d125c940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d125c940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d125c940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d1d265764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d1d265764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d1d265764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d1d265764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d1d265764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d1d265764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d125c9404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d125c9404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d125c9404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d125c9404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d1d265764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d1d265764_1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d1d2657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d1d2657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d1d26576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d1d26576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d125c940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d125c940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d1d26576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d1d26576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d1d26576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d1d26576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d1d265764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d1d265764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d1d265764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d1d265764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d1d26576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d1d26576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d1d265764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d1d265764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d1d265764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d1d265764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d1d265764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d1d265764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d1d265764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d1d265764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d1d265764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d1d265764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125c940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125c940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d1d26576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d1d26576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d1d26576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d1d26576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d1d26576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d1d26576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d1d265764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d1d265764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d1d265764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7d1d265764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d1d265764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d1d265764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d1d265764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d1d265764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d1d265764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d1d265764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d1d265764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d1d265764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d1d265764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d1d265764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d125c940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d125c940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d1d265764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d1d265764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d1d265764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d1d265764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d1d265764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d1d265764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d1d265764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d1d265764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d1d265764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d1d265764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d1d265764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d1d265764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7d1d265764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7d1d265764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d1d265764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7d1d265764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d1d265764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7d1d265764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d1d265764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d1d265764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d125c940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d125c940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d1d265764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d1d265764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d1d265764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d1d265764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d1d265764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d1d265764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d1d265764_1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d1d265764_1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d1d265764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d1d265764_1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d1d265764_1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d1d265764_1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eb5f7334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6eb5f7334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eb5f7334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eb5f7334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eb5f7334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eb5f7334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eb5f7334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eb5f73346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era.library.ualberta.ca/items/6c4fd8c9-2042-497a-b9c5-19dc75884d81/view/1bb94d78-cda2-4e14-8ace-07be296fbd90/Bell_James_M_201909_MSc.pdf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20798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na.org/doi/10.1148/radiol.2018180736" TargetMode="Externa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233134/" TargetMode="External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joig.org/uploadfile/2018/1226/20181226015625255.pdf" TargetMode="Externa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lmb.informatik.uni-freiburg.de/Publications/2016/CABR16/cicek16miccai.pdf" TargetMode="External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12258" TargetMode="External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59745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66766/" TargetMode="External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erse.harvard.edu/dataset.xhtml?persistentId=doi:10.7910/DVN/1YRRA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nins.2019.01128/ful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22202X18301118?via%3Dihu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774804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571642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066766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7624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딥러닝을 사용한 의학 논문 리뷰</a:t>
            </a:r>
            <a:endParaRPr sz="48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한림대 의대 워크샾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임도형, dh-rim@hanmail.net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AUROC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 under ROC(Receiver Operating Curver)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TPR(TP Ratio) = TP / TP + FN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FPR(FP Ratio) = FP / FP + TN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563" y="1887388"/>
            <a:ext cx="62388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수집과 전처리</a:t>
            </a:r>
            <a:endParaRPr/>
          </a:p>
        </p:txBody>
      </p:sp>
      <p:sp>
        <p:nvSpPr>
          <p:cNvPr id="697" name="Google Shape;697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총 797개 X-Ray 영상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537 train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100 validation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160 test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요추 중심 탐지 : 원본 사이즈 3072x1536를 512x256으로 리사이즈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요추 분할 : 잘라낸 영상을 224x224로 리사이즈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증강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명암대비, 임의위치 잘라내기, 회전 최대 15도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수집 방법은 명시하지 않음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endParaRPr/>
          </a:p>
        </p:txBody>
      </p:sp>
      <p:sp>
        <p:nvSpPr>
          <p:cNvPr id="703" name="Google Shape;703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adaptive histogram equalization 사용</a:t>
            </a:r>
            <a:endParaRPr/>
          </a:p>
        </p:txBody>
      </p:sp>
      <p:pic>
        <p:nvPicPr>
          <p:cNvPr id="704" name="Google Shape;7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1615363"/>
            <a:ext cx="44577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endParaRPr/>
          </a:p>
        </p:txBody>
      </p:sp>
      <p:sp>
        <p:nvSpPr>
          <p:cNvPr id="710" name="Google Shape;710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adaptive histogram equalization 사용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a, c : 적용전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b, d 적용 후</a:t>
            </a:r>
            <a:endParaRPr/>
          </a:p>
        </p:txBody>
      </p:sp>
      <p:pic>
        <p:nvPicPr>
          <p:cNvPr id="711" name="Google Shape;71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805425"/>
            <a:ext cx="72199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레이블링</a:t>
            </a:r>
            <a:endParaRPr/>
          </a:p>
        </p:txBody>
      </p:sp>
      <p:sp>
        <p:nvSpPr>
          <p:cNvPr id="717" name="Google Shape;717;p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수작업으로.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요추 중심의 5개의 위치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각 요추 분할을 위한 8개의 위치</a:t>
            </a:r>
            <a:endParaRPr/>
          </a:p>
        </p:txBody>
      </p:sp>
      <p:pic>
        <p:nvPicPr>
          <p:cNvPr id="718" name="Google Shape;7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100" y="1656625"/>
            <a:ext cx="501015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방법</a:t>
            </a:r>
            <a:endParaRPr/>
          </a:p>
        </p:txBody>
      </p:sp>
      <p:sp>
        <p:nvSpPr>
          <p:cNvPr id="724" name="Google Shape;724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PoseNet으로 5개의 요추의 중심을 탐지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각 요추에 대한 작은 이미지로 자름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MNet으로 각 요추 이미지에 대하여 분할(segmentation)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분할 결과를 미세 조정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방법</a:t>
            </a:r>
            <a:endParaRPr/>
          </a:p>
        </p:txBody>
      </p:sp>
      <p:pic>
        <p:nvPicPr>
          <p:cNvPr id="730" name="Google Shape;73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449" y="532650"/>
            <a:ext cx="6953300" cy="442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요추 중심 탐지 - 방법</a:t>
            </a:r>
            <a:endParaRPr/>
          </a:p>
        </p:txBody>
      </p:sp>
      <p:sp>
        <p:nvSpPr>
          <p:cNvPr id="736" name="Google Shape;736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Pose-Net을 사용하여 탐지</a:t>
            </a:r>
            <a:endParaRPr/>
          </a:p>
        </p:txBody>
      </p:sp>
      <p:pic>
        <p:nvPicPr>
          <p:cNvPr id="737" name="Google Shape;73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25" y="2002399"/>
            <a:ext cx="8182851" cy="27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요추 중심 탐지 - 모델 구조</a:t>
            </a:r>
            <a:endParaRPr/>
          </a:p>
        </p:txBody>
      </p:sp>
      <p:sp>
        <p:nvSpPr>
          <p:cNvPr id="743" name="Google Shape;743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각 요추별 1개의 모델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모두 5개의 CNN을 사용</a:t>
            </a:r>
            <a:endParaRPr/>
          </a:p>
        </p:txBody>
      </p:sp>
      <p:pic>
        <p:nvPicPr>
          <p:cNvPr id="744" name="Google Shape;74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63" y="2327113"/>
            <a:ext cx="81819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요추 중심 탐지 - 입력과 출력</a:t>
            </a:r>
            <a:endParaRPr/>
          </a:p>
        </p:txBody>
      </p:sp>
      <p:sp>
        <p:nvSpPr>
          <p:cNvPr id="750" name="Google Shape;750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 x 256 X-Ray 영상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요추의 중심 좌표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방법 - 각 요추에 대한 작은 이미지로 자름</a:t>
            </a:r>
            <a:endParaRPr/>
          </a:p>
        </p:txBody>
      </p:sp>
      <p:sp>
        <p:nvSpPr>
          <p:cNvPr id="756" name="Google Shape;756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7" name="Google Shape;75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75" y="1295448"/>
            <a:ext cx="3155800" cy="28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197" y="2461497"/>
            <a:ext cx="4832200" cy="9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ROC, AUROC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ROC : Threadhold 별 TPR, FPR의 값의 곡선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AUROC : ROC 밑의 면적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AUROC 값 해석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1.0이면 완벽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0.5이면 바보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보통 0.75 정도를 보인다.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73" y="1725600"/>
            <a:ext cx="4508950" cy="36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요추 분할 - 방법</a:t>
            </a:r>
            <a:endParaRPr/>
          </a:p>
        </p:txBody>
      </p:sp>
      <p:sp>
        <p:nvSpPr>
          <p:cNvPr id="764" name="Google Shape;764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M-Net을 사용</a:t>
            </a:r>
            <a:endParaRPr/>
          </a:p>
        </p:txBody>
      </p:sp>
      <p:pic>
        <p:nvPicPr>
          <p:cNvPr id="765" name="Google Shape;76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674" y="2218525"/>
            <a:ext cx="5412650" cy="23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요추 분할 - 모델 구조</a:t>
            </a:r>
            <a:endParaRPr/>
          </a:p>
        </p:txBody>
      </p:sp>
      <p:sp>
        <p:nvSpPr>
          <p:cNvPr id="771" name="Google Shape;771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기존 M-Net 사용</a:t>
            </a:r>
            <a:endParaRPr/>
          </a:p>
        </p:txBody>
      </p:sp>
      <p:pic>
        <p:nvPicPr>
          <p:cNvPr id="772" name="Google Shape;77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124" y="1666399"/>
            <a:ext cx="7022076" cy="32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요추 분할 - 입력과 출력</a:t>
            </a:r>
            <a:endParaRPr/>
          </a:p>
        </p:txBody>
      </p:sp>
      <p:sp>
        <p:nvSpPr>
          <p:cNvPr id="778" name="Google Shape;778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탐지한 요추 중심으로 잘라낸 영상을 224 x 224로 리사이즈한 영상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요추 모양을 결정하는 8개 좌표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방법 - 분할 결과를 미세조정</a:t>
            </a:r>
            <a:endParaRPr/>
          </a:p>
        </p:txBody>
      </p:sp>
      <p:sp>
        <p:nvSpPr>
          <p:cNvPr id="784" name="Google Shape;784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5" name="Google Shape;78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997" y="1298922"/>
            <a:ext cx="539248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방법 - 분할 결과를 미세조정</a:t>
            </a:r>
            <a:endParaRPr/>
          </a:p>
        </p:txBody>
      </p:sp>
      <p:sp>
        <p:nvSpPr>
          <p:cNvPr id="791" name="Google Shape;791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기존 영상처리 기법 ‘level-set method’를 사용.  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 - 요추 중심 탐지</a:t>
            </a:r>
            <a:endParaRPr/>
          </a:p>
        </p:txBody>
      </p:sp>
      <p:sp>
        <p:nvSpPr>
          <p:cNvPr id="797" name="Google Shape;797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 단위 거리 차이</a:t>
            </a:r>
            <a:endParaRPr/>
          </a:p>
        </p:txBody>
      </p:sp>
      <p:pic>
        <p:nvPicPr>
          <p:cNvPr id="798" name="Google Shape;79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3" y="1909325"/>
            <a:ext cx="7373375" cy="5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 - 요추 분할</a:t>
            </a:r>
            <a:endParaRPr/>
          </a:p>
        </p:txBody>
      </p:sp>
      <p:sp>
        <p:nvSpPr>
          <p:cNvPr id="804" name="Google Shape;804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05" name="Google Shape;80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400" y="1270697"/>
            <a:ext cx="5922825" cy="36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 - 요추 분할</a:t>
            </a:r>
            <a:endParaRPr/>
          </a:p>
        </p:txBody>
      </p:sp>
      <p:sp>
        <p:nvSpPr>
          <p:cNvPr id="811" name="Google Shape;811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2" name="Google Shape;8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1407950"/>
            <a:ext cx="331872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700" y="1407950"/>
            <a:ext cx="37451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63" y="2370863"/>
            <a:ext cx="810577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820" name="Google Shape;820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a, c가 제안된 방법, b, d가 기존 M-Net의 방법</a:t>
            </a:r>
            <a:endParaRPr/>
          </a:p>
        </p:txBody>
      </p:sp>
      <p:pic>
        <p:nvPicPr>
          <p:cNvPr id="821" name="Google Shape;82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975" y="1534100"/>
            <a:ext cx="7039875" cy="35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827" name="Google Shape;827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전체적으로 목적을 달성하기 위해 몇가지 기법을 종합 사용함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5개의 요추를 개별적 분할하기 위해 각 요추를 deep learning 모델로 찾아냈다.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M-Net을 개선하기 위해 기존 영상처리 기법을 적용했다.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필요한 만큼 기존 연구 결과를 활용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요추 탐지를 위해 Pose-Net을 참조하였고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요추 분할을 위해 M-Net을 가져다 사용하였다.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기존 Machine Learning으로 하던 것을 Deep Learning으로 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모델 구조는 무척이나 간단하다.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전처리를 꽤 잘했다.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단순한 적용이었지만 SOTA 성능을 보임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Electrodiagnostic Nerve Tests: Understanding Healthy Peripheral Nerves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Alberta 대학 석사 논문, 2019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https://era.library.ualberta.ca/items/6c4fd8c9-2042-497a-b9c5-19dc75884d81/view/1bb94d78-cda2-4e14-8ace-07be296fbd90/Bell_James_M_201909_MSc.pdf</a:t>
            </a:r>
            <a:endParaRPr sz="1800"/>
          </a:p>
        </p:txBody>
      </p:sp>
      <p:sp>
        <p:nvSpPr>
          <p:cNvPr id="833" name="Google Shape;833;p132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9</a:t>
            </a:r>
            <a:endParaRPr sz="30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839" name="Google Shape;839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James Malcolm Bell,  Departments of Neuroscience and Computing Science University of Alberta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개요</a:t>
            </a:r>
            <a:endParaRPr/>
          </a:p>
        </p:txBody>
      </p:sp>
      <p:sp>
        <p:nvSpPr>
          <p:cNvPr id="845" name="Google Shape;845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기반 NET(Nerve Excitability Test) 데이터를 구축하였다.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결측치를 채워 넣었다.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각 사이트별 이질성이 있으나 신경 건강 측면인 면에서 영향이 없고, 통합에 문제 없다.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3개국의 데이터를 모았으나, 데이터 수가 적다. 150, 84, 42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결측있는 데이터가 있다. 이를 채우기 위한 방법을 제안하였다.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각 사이트별 이질성은 유지하며 채웠다.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구조</a:t>
            </a:r>
            <a:endParaRPr/>
          </a:p>
        </p:txBody>
      </p:sp>
      <p:sp>
        <p:nvSpPr>
          <p:cNvPr id="851" name="Google Shape;851;p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배경 소개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결측치 채우기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이질성, 동질성 측정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신경 건강 점수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토론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목표</a:t>
            </a:r>
            <a:endParaRPr/>
          </a:p>
        </p:txBody>
      </p:sp>
      <p:sp>
        <p:nvSpPr>
          <p:cNvPr id="857" name="Google Shape;857;p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목표 1 : 수집된 데이터의 결측치를 채우자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목표 2 : 사이트별 이질성 파악. 하지만 전체 데이터로서 동질성 확보.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데이터</a:t>
            </a:r>
            <a:endParaRPr/>
          </a:p>
        </p:txBody>
      </p:sp>
      <p:sp>
        <p:nvSpPr>
          <p:cNvPr id="863" name="Google Shape;863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32개의 feature를 사용.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이중 4개의 feature가 결측치가 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목표 1. 결측치 채우기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수집 대상 데이터</a:t>
            </a:r>
            <a:endParaRPr/>
          </a:p>
        </p:txBody>
      </p:sp>
      <p:sp>
        <p:nvSpPr>
          <p:cNvPr id="874" name="Google Shape;874;p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이중 Canada, Japan, Portugal의 데이터만 수집</a:t>
            </a:r>
            <a:endParaRPr/>
          </a:p>
        </p:txBody>
      </p:sp>
      <p:pic>
        <p:nvPicPr>
          <p:cNvPr id="875" name="Google Shape;87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316438"/>
            <a:ext cx="69913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결측 feature 상황</a:t>
            </a:r>
            <a:endParaRPr/>
          </a:p>
        </p:txBody>
      </p:sp>
      <p:sp>
        <p:nvSpPr>
          <p:cNvPr id="881" name="Google Shape;881;p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82" name="Google Shape;88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5" y="1395350"/>
            <a:ext cx="7851389" cy="34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실험 방법</a:t>
            </a:r>
            <a:endParaRPr/>
          </a:p>
        </p:txBody>
      </p:sp>
      <p:sp>
        <p:nvSpPr>
          <p:cNvPr id="888" name="Google Shape;888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결측치 없는 244개 데이터를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실체 결측 비율데로 비결측 데이터 199개와 결측 데이터 45개를 생성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각 방법으로 결측치를 채움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원 정답과 채운 값 과의 MSE를 측정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목표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MSE를 최소로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사이트별 이질성을 유지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deep learning model for the detection of both advanced and early glaucoma using fundus photography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PLoS One, 13 (11), e0207982 2018 Nov 27 eCollection 2018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https://journals.plos.org/plosone/article?id=10.1371/journal.pone.0207982</a:t>
            </a:r>
            <a:endParaRPr sz="1800"/>
          </a:p>
        </p:txBody>
      </p:sp>
      <p:sp>
        <p:nvSpPr>
          <p:cNvPr id="135" name="Google Shape;135;p25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2</a:t>
            </a:r>
            <a:endParaRPr sz="30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실험 방법</a:t>
            </a:r>
            <a:endParaRPr/>
          </a:p>
        </p:txBody>
      </p:sp>
      <p:sp>
        <p:nvSpPr>
          <p:cNvPr id="894" name="Google Shape;894;p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95" name="Google Shape;89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754351" cy="36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43"/>
          <p:cNvSpPr/>
          <p:nvPr/>
        </p:nvSpPr>
        <p:spPr>
          <a:xfrm>
            <a:off x="742225" y="1177625"/>
            <a:ext cx="4857000" cy="192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적용 방법</a:t>
            </a:r>
            <a:endParaRPr/>
          </a:p>
        </p:txBody>
      </p:sp>
      <p:sp>
        <p:nvSpPr>
          <p:cNvPr id="902" name="Google Shape;902;p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: Mean Imputation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 : Data Augmentation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PCA : PCA with 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iPCA : Iterating PCA with 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 : Linear Regression Predictor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iRegr : Iterating Linear Regression Predictor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AE : AutoEncoder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iAE : Iterating AutoEncoder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Casc : Cascading AutoEncoder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iCasc : Iterating Cascading AutoEncoder</a:t>
            </a:r>
            <a:endParaRPr/>
          </a:p>
        </p:txBody>
      </p:sp>
      <p:sp>
        <p:nvSpPr>
          <p:cNvPr id="903" name="Google Shape;903;p143"/>
          <p:cNvSpPr txBox="1"/>
          <p:nvPr/>
        </p:nvSpPr>
        <p:spPr>
          <a:xfrm>
            <a:off x="5599225" y="1841875"/>
            <a:ext cx="1271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 방법 상세</a:t>
            </a:r>
            <a:endParaRPr/>
          </a:p>
        </p:txBody>
      </p:sp>
      <p:sp>
        <p:nvSpPr>
          <p:cNvPr id="909" name="Google Shape;909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상세 방법은 기술되어 있지 않음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학습 방법도 기술되어 있지 않음.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학습 데이터와 검증데이터가 분리되어 있지 않다. 가장 큰 문제점.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참고 - AutoEncoder를 사용한 디노이징</a:t>
            </a:r>
            <a:endParaRPr/>
          </a:p>
        </p:txBody>
      </p:sp>
      <p:sp>
        <p:nvSpPr>
          <p:cNvPr id="915" name="Google Shape;915;p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원본 이미지에 노이즈를 첨가한 것을 입력으로, 원본을 출력으로 학습</a:t>
            </a:r>
            <a:endParaRPr/>
          </a:p>
        </p:txBody>
      </p:sp>
      <p:pic>
        <p:nvPicPr>
          <p:cNvPr id="916" name="Google Shape;91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5" y="1550975"/>
            <a:ext cx="36004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688" y="2432025"/>
            <a:ext cx="8477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4250" y="2374563"/>
            <a:ext cx="8382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추측 - AutoEncoder 방법</a:t>
            </a:r>
            <a:endParaRPr/>
          </a:p>
        </p:txBody>
      </p:sp>
      <p:sp>
        <p:nvSpPr>
          <p:cNvPr id="924" name="Google Shape;924;p1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특정 필셀의 값이 결측된, 0 노이즈인 상황이다.</a:t>
            </a:r>
            <a:endParaRPr/>
          </a:p>
        </p:txBody>
      </p:sp>
      <p:pic>
        <p:nvPicPr>
          <p:cNvPr id="925" name="Google Shape;92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425" y="1550975"/>
            <a:ext cx="360045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250" y="2374563"/>
            <a:ext cx="8382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475" y="2436800"/>
            <a:ext cx="838200" cy="8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46"/>
          <p:cNvSpPr/>
          <p:nvPr/>
        </p:nvSpPr>
        <p:spPr>
          <a:xfrm>
            <a:off x="1940200" y="2812650"/>
            <a:ext cx="65100" cy="9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371" y="246796"/>
            <a:ext cx="1932200" cy="14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추측 - Iterating AutoEncoder 방법</a:t>
            </a:r>
            <a:endParaRPr/>
          </a:p>
        </p:txBody>
      </p:sp>
      <p:sp>
        <p:nvSpPr>
          <p:cNvPr id="935" name="Google Shape;935;p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(완결 199개 + 결측 45개)로 모델 학습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45개의 결측치를 채움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위의 과정을 반복함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추측 - Cascading AutoEncoder</a:t>
            </a:r>
            <a:endParaRPr/>
          </a:p>
        </p:txBody>
      </p:sp>
      <p:sp>
        <p:nvSpPr>
          <p:cNvPr id="941" name="Google Shape;941;p1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방법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결측 없는 24개의 feature를 AutoEncoder로 학습함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학습된 모델의 중간층을 사용하여 결측치 M1를 학습함.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그다음 결측 feature M2 학습시에는 M1도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이를 마지막 결측 feature M4까지</a:t>
            </a:r>
            <a:endParaRPr/>
          </a:p>
        </p:txBody>
      </p:sp>
      <p:pic>
        <p:nvPicPr>
          <p:cNvPr id="942" name="Google Shape;94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700" y="859975"/>
            <a:ext cx="281940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추측 - Iterating Cascading AutoEncoder</a:t>
            </a:r>
            <a:endParaRPr/>
          </a:p>
        </p:txBody>
      </p:sp>
      <p:sp>
        <p:nvSpPr>
          <p:cNvPr id="948" name="Google Shape;948;p1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(완결 199개 + 결측 45개)로 모델 학습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Cascading AutoEncoder로 45개의 결측치를 채움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위의 과정을 반복함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954" name="Google Shape;954;p1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5" name="Google Shape;955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963" y="708025"/>
            <a:ext cx="7553325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목표 2. 사이트 별 이질성 파악. 전체 데이터로서 동질성 확보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Jin Mo Ahn 1, Sangsoo Kim 1, Kwang-Sung Ahn 2, Sung-Hoon Cho 2, Kwan Bok Lee 3, Ungsoo Samuel Kim 3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 Department of Bioinformatics and Life Science, Soongsil University, Seoul, Korea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2 Functional Genome Institute, PDXen Biosystems Inc., Seoul, Korea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 Kim’s Eye Hospital, Seoul, Korea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사이트별 이질성</a:t>
            </a:r>
            <a:endParaRPr/>
          </a:p>
        </p:txBody>
      </p:sp>
      <p:sp>
        <p:nvSpPr>
          <p:cNvPr id="966" name="Google Shape;966;p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Effect : 사이트 별 환경 차이에 기인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Biological Effect : 생물학적 차이에 기인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of Information</a:t>
            </a:r>
            <a:endParaRPr/>
          </a:p>
        </p:txBody>
      </p:sp>
      <p:sp>
        <p:nvSpPr>
          <p:cNvPr id="972" name="Google Shape;972;p1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군집 간 거리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Mutual Information의 상대적인 값</a:t>
            </a:r>
            <a:endParaRPr/>
          </a:p>
        </p:txBody>
      </p:sp>
      <p:pic>
        <p:nvPicPr>
          <p:cNvPr id="973" name="Google Shape;97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538" y="1999400"/>
            <a:ext cx="311467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균일성 측정 방법</a:t>
            </a:r>
            <a:endParaRPr/>
          </a:p>
        </p:txBody>
      </p:sp>
      <p:sp>
        <p:nvSpPr>
          <p:cNvPr id="979" name="Google Shape;979;p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VI를 측정하여.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논문의 주요 내용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방법이 꽤 복잡하다. 적절?</a:t>
            </a:r>
            <a:endParaRPr/>
          </a:p>
        </p:txBody>
      </p:sp>
      <p:pic>
        <p:nvPicPr>
          <p:cNvPr id="980" name="Google Shape;98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000" y="132575"/>
            <a:ext cx="4029951" cy="48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 / 결론</a:t>
            </a:r>
            <a:endParaRPr/>
          </a:p>
        </p:txBody>
      </p:sp>
      <p:sp>
        <p:nvSpPr>
          <p:cNvPr id="986" name="Google Shape;986;p1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전체 데이터의 동질성 점수가 95%. 데이터 출처의 의존성이 작다는 것을 의미.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의미 있는 사이트별 이질성이 없다.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각 사이트의 데이터를 하나의 데이터로 통합할 수 있다.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992" name="Google Shape;992;p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사이트별 이질성 있는 데이터의 통합의 타당성을 확보.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결측치 있는 데이터를 버리지 않고 채우려 노력함. 하지만 시험 방법은 잘못됐다. 학습과 검증의 데이터를 분리하지 않았다.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결측치 채우기의 각 상세 방법이 기술되지 않음. 실험의 신빙성을 생각하게 함.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질문과 대답</a:t>
            </a:r>
            <a:endParaRPr/>
          </a:p>
        </p:txBody>
      </p:sp>
      <p:sp>
        <p:nvSpPr>
          <p:cNvPr id="998" name="Google Shape;998;p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 : </a:t>
            </a:r>
            <a:r>
              <a:rPr lang="en" sz="2400">
                <a:solidFill>
                  <a:schemeClr val="dk1"/>
                </a:solidFill>
              </a:rPr>
              <a:t>서로 다른 국가의 데이터의 이질성, 불완전 검사결과를 합쳐서 분석하는 방법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: 합쳐서 분석한 것이 아니라, 합치기 위하여 그 타당성을 분석한 것이다. 데이터를 버리지 않기 위하여 결측치를 채운 것이다.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질문과 대답</a:t>
            </a:r>
            <a:endParaRPr/>
          </a:p>
        </p:txBody>
      </p:sp>
      <p:sp>
        <p:nvSpPr>
          <p:cNvPr id="1004" name="Google Shape;1004;p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 : </a:t>
            </a:r>
            <a:r>
              <a:rPr lang="en" sz="2400">
                <a:solidFill>
                  <a:schemeClr val="dk1"/>
                </a:solidFill>
              </a:rPr>
              <a:t>아직까지 모르는 지표의 의미를 DL 결과를 통해서 추정할 수 있는 방법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: 논문에서 이런 방법을 언급하지 않았다. DL을 통해 결측치를 채우는 방법을 시도을 뿐이다.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RSNA Pediatric Bone Age Machine Learning Challenge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RadiologyVol. 290, No. 2, 2018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https://pubs.rsna.org/doi/10.1148/radiol.2018180736</a:t>
            </a:r>
            <a:endParaRPr sz="1800"/>
          </a:p>
        </p:txBody>
      </p:sp>
      <p:sp>
        <p:nvSpPr>
          <p:cNvPr id="1010" name="Google Shape;1010;p159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10</a:t>
            </a:r>
            <a:endParaRPr sz="30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1016" name="Google Shape;1016;p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SafwanS.Halabi,MD • LucianoM.Prevedello,MD • JayashreeKalpathy-Cramer,PhD • ArtemB.Mamonov,PhD • AlexanderBilbily,MD,BHSc • MarkCicero,MD,BESc,FRCPC • IanPan,MA • LucasAraújoPereira,BSc • RafaelTeixeiraSousa,MSc • NitamarAbdala,MD,PhD • FelipeCamposKitamura,MD,MSc • HansH. odberg,PhD • LeonChen,MD • GeorgeShih,MD • KatherineAndriole,PhD • MarcD.Kohli,MD • BradleyJ.Erickson,MD,PhD • AdamE.Flanders,MD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From the Department of Radiology, Stanford University, 300 Pasteur Dr, MC 5105, Stanford, CA 94305 (S.S.H.); Department of Radiology,  e Ohio State University Wexner Medical Center, Columbus, Ohio (L.M.P.); Athinoula A. Martinos Center for Biomedical Imaging, Department of Radiology, Massachusetts General Hospital/ Harvard Medical School, Boston, Mass (J.K.C.); Massachusetts General Hospital &amp; Brigham and Women’s Hospital Center for Clinical Data Science, Boston, Mass (A.B.M., K.A.); Department of Radiology, University of Toronto, Toronto, Ontario, Canada (A.B.); Department of Radiology, St. Michael’s Hospital, Toronto, Ontario, Canada (M.C.); Department of Diagnostic Imaging, Warren Alpert Medical School of Brown University, Rhode Island Hospital, Providence, RI (I.P.); Universidade Federal de Goiás, Goiânia, Brazil (L.A.P., R.T.S.); Universidade Federal de São Paulo, São Paulo, Brazil (N.A., F.C.K.); Visiana, Hørsholm, Denmark (H.H.T.); MD.ai, New York, NY (L.C.); Department of Radiology, Weill Cornell Medicine, New York, NY (G.S.) Department of Radiology, University of California–San Francisco, San Francisco, Calif (M.D.K.); Department of Radiology, Mayo Clinic, Rochester, Minn (B.J.E.); and Department of Radiology,  omas Je erson University, Philadelphia, Pa (A.E.F.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1022" name="Google Shape;1022;p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RSNA(The Radiological Society of North America)에서 개최한 대회의 결과.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대회명 : Pediatric Bone Age Machine Learning Challenge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소아 손 방사진 영상으로 뼈 나이 추정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상위 5개의 방법을 설명함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3" name="Google Shape;102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100" y="2182425"/>
            <a:ext cx="1972475" cy="23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녹내장 여부 분류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망막 영상 데이터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GoogleLenet 전이학습, CNN 두가지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정확도 87.7%,  AUROC 0.95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663" y="1152475"/>
            <a:ext cx="14954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구성</a:t>
            </a:r>
            <a:endParaRPr/>
          </a:p>
        </p:txBody>
      </p:sp>
      <p:sp>
        <p:nvSpPr>
          <p:cNvPr id="1029" name="Google Shape;1029;p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0" name="Google Shape;103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763" y="1739938"/>
            <a:ext cx="58388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레이블링</a:t>
            </a:r>
            <a:endParaRPr/>
          </a:p>
        </p:txBody>
      </p:sp>
      <p:sp>
        <p:nvSpPr>
          <p:cNvPr id="1036" name="Google Shape;1036;p1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6명의 소아 방사선 전문의가 추정.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평균값 사용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대회 결과</a:t>
            </a:r>
            <a:endParaRPr/>
          </a:p>
        </p:txBody>
      </p:sp>
      <p:sp>
        <p:nvSpPr>
          <p:cNvPr id="1042" name="Google Shape;1042;p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260 팀 등록, 45팀이 105개 제출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대부분 CNN을 사용한 딥러닝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상위 결과는 4.x 개월 정도의 오차</a:t>
            </a:r>
            <a:endParaRPr/>
          </a:p>
        </p:txBody>
      </p:sp>
      <p:pic>
        <p:nvPicPr>
          <p:cNvPr id="1043" name="Google Shape;1043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01" y="1358100"/>
            <a:ext cx="3332376" cy="32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1위 방법 상세</a:t>
            </a:r>
            <a:endParaRPr/>
          </a:p>
        </p:txBody>
      </p:sp>
      <p:sp>
        <p:nvSpPr>
          <p:cNvPr id="1049" name="Google Shape;1049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데이터를 85:15로 validation, test 데이터로 분리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Keras 2.08, TensorFlow 1.3, Python 3.4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40개 모델을 학습. 2대의 서버. TitanX GPU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증강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학습 시 실시간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20도 회전, 상하좌우 이동 0.2, 확대 0.2, 좌우 반전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배치사이즈 16, 500 epoch, 50시간,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Adam optimizer, mean absolute error 로스펑션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예측 시 1개의 영상에서 10개 추출(상하좌우 이동을 5번, 각 좌우 반전). 이를 상위 5개 모델에 적용. 50개의 값을 평균하여 최종 출력값으로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1위 방법 상세</a:t>
            </a:r>
            <a:endParaRPr/>
          </a:p>
        </p:txBody>
      </p:sp>
      <p:sp>
        <p:nvSpPr>
          <p:cNvPr id="1055" name="Google Shape;1055;p1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InceptionV3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InceptionV3의 출력 특질과 성별의 값을 DNN의 입력으로 함.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500x500의 입력 크기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출력은 예측한 개월수 값</a:t>
            </a:r>
            <a:endParaRPr/>
          </a:p>
        </p:txBody>
      </p:sp>
      <p:pic>
        <p:nvPicPr>
          <p:cNvPr id="1056" name="Google Shape;1056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113" y="2399425"/>
            <a:ext cx="53244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2위 방법 상세</a:t>
            </a:r>
            <a:endParaRPr/>
          </a:p>
        </p:txBody>
      </p:sp>
      <p:sp>
        <p:nvSpPr>
          <p:cNvPr id="1062" name="Google Shape;1062;p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원 이미지를 560x560으로 리사이즈 함(이 크기는 몇번의 시도로 찾아냄).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Contrast Enhanced Adaptive Histogram Equalization 전처리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각 이미지에서 7x7 위치에서 224x224 크기의 이미지 조각 49개로 잘라냄.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이를 네트웤의 입력으로 사용</a:t>
            </a:r>
            <a:endParaRPr/>
          </a:p>
        </p:txBody>
      </p:sp>
      <p:pic>
        <p:nvPicPr>
          <p:cNvPr id="1063" name="Google Shape;106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50" y="2571750"/>
            <a:ext cx="5368899" cy="24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2위 방법 상세</a:t>
            </a:r>
            <a:endParaRPr/>
          </a:p>
        </p:txBody>
      </p:sp>
      <p:sp>
        <p:nvSpPr>
          <p:cNvPr id="1069" name="Google Shape;1069;p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데이터를 10개로 나누어 이중 9개를 학습, 1개를 검증에 사용.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ResNet50 사용. 전이학습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남녀 별개로 학습 함. 2개의 네트웤.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90:10으로 데이터 분리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Keras 2.0, Python 2.7, GTX 1080Ti GPU 2개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초기 10 epoch , Adam, 학습율 0.01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이후 100 epcoh. 20 epoch마다 학습율을 반으로 줄임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실시간 데이터 증강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가우시안 노이즈, 좌우 반전, 최대 30도 회전, 1.11~1.33사이로 값 변경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한 성별당 3개의 모델(다른 데이터 구성), 이를 3번 반복함. 성별당 9개 모델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예측 시, 49개 조각의 평균값을 사용. 9개 모델중 가장 적은 에러의 출력을 최종 출력값으로.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3위 방법 상세</a:t>
            </a:r>
            <a:endParaRPr/>
          </a:p>
        </p:txBody>
      </p:sp>
      <p:sp>
        <p:nvSpPr>
          <p:cNvPr id="1075" name="Google Shape;1075;p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550x550으로 리사이즈. 원 영상 비율은 유지.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데이터를 5개로 분리.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분리된 데이터로 5개의 모델을 학습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3위 방법 상세</a:t>
            </a:r>
            <a:endParaRPr/>
          </a:p>
        </p:txBody>
      </p:sp>
      <p:sp>
        <p:nvSpPr>
          <p:cNvPr id="1081" name="Google Shape;1081;p1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영상의 네트웤 결과와 성별을 다른 네트웤의 입력으로.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확장하고 축소하는 구조.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 CNN으로. 전이학습이 아닌.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Normalization 사용.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ResNet152 비해 100배 작은 사이즈.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Keras, TensorFlow, TitanX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예측 시, 상위 4개 모델 출력의 평균을 최종 출력 값으로</a:t>
            </a:r>
            <a:endParaRPr/>
          </a:p>
        </p:txBody>
      </p:sp>
      <p:pic>
        <p:nvPicPr>
          <p:cNvPr id="1082" name="Google Shape;1082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050" y="680013"/>
            <a:ext cx="216217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5475" y="3175992"/>
            <a:ext cx="2483325" cy="150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4위 방법 상세</a:t>
            </a:r>
            <a:endParaRPr/>
          </a:p>
        </p:txBody>
      </p:sp>
      <p:sp>
        <p:nvSpPr>
          <p:cNvPr id="1089" name="Google Shape;1089;p1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비 딥러닝 방법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단계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윤곽선 추출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추출된 윤곽선으로 3개의 특질값 추출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추출된 특질값으로 나이 추정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15개의 뼈마다 1개의 모델.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윤곽선 추출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ASM(</a:t>
            </a:r>
            <a:r>
              <a:rPr lang="en" sz="1000"/>
              <a:t>Active Shape Model</a:t>
            </a:r>
            <a:r>
              <a:rPr lang="en"/>
              <a:t>), AAM(</a:t>
            </a:r>
            <a:r>
              <a:rPr lang="en" sz="1000"/>
              <a:t>Active Appearance Model</a:t>
            </a:r>
            <a:r>
              <a:rPr lang="en"/>
              <a:t>)사용.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64개의 점으로 윤곽선을 레이블링.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50개 이상의 학습 데이터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MDL(</a:t>
            </a:r>
            <a:r>
              <a:rPr lang="en" sz="1000"/>
              <a:t>Minimum Description Length</a:t>
            </a:r>
            <a:r>
              <a:rPr lang="en"/>
              <a:t>)을 반자동 레이블링에 사용.</a:t>
            </a:r>
            <a:endParaRPr/>
          </a:p>
        </p:txBody>
      </p:sp>
      <p:pic>
        <p:nvPicPr>
          <p:cNvPr id="1090" name="Google Shape;1090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499" y="508850"/>
            <a:ext cx="303928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어려운 검사들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00">
                <a:solidFill>
                  <a:srgbClr val="202020"/>
                </a:solidFill>
                <a:highlight>
                  <a:srgbClr val="FFFFFF"/>
                </a:highlight>
              </a:rPr>
              <a:t>optical coherence tomography (OCT), red-free retinal-nerve-fiber-layer (RNFL) photography, or visual field tests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4위 방법 상세</a:t>
            </a:r>
            <a:endParaRPr/>
          </a:p>
        </p:txBody>
      </p:sp>
      <p:sp>
        <p:nvSpPr>
          <p:cNvPr id="1096" name="Google Shape;1096;p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수작업으로 선별된 특질을 사용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뼈의 모양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groth zone의 밀도 패턴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growth zone의 Gabor texture energy 패턴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나이 추정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PCA와 Linear Regression을 사용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15개 뼈마다 개별적으로 학습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예측 시 15개 뼈의 결과를 평균하여 최종 출력 값으로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5위 방법 상세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단계로 진행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영역분할 : U-net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개월수 예측 : 여러개의 CNN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5위 방법 상세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영역 분할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400개의 임의 영상을 학습에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hand/wrist/distal forearm을 수작업으로 레이블링.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512x512 크기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dilated convolution U-net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3개의 입력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299x299 원 영상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Mask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masking된 영상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증강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40도 회전, 상하좌우 75픽셀 이동, 0.8~1.2 확대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90:10의 학습/테스트 데이터 비율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배치사이즈 32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9" name="Google Shape;110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650" y="3330575"/>
            <a:ext cx="1537942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603" y="3155400"/>
            <a:ext cx="2713472" cy="19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438" y="313988"/>
            <a:ext cx="391477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5위 방법 상세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개월 수 예측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Keras, TensorFlow, Numpy, Scipy, Pandas, Pillow, OpenCV, TitanX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Adam, mean absolute error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 epoch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6개의 네트웤 학습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예측 시, 6개 네트웤의 결과를 앙상블하여 최종 출력 값으로</a:t>
            </a:r>
            <a:endParaRPr/>
          </a:p>
        </p:txBody>
      </p:sp>
      <p:pic>
        <p:nvPicPr>
          <p:cNvPr id="1118" name="Google Shape;111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575" y="2779113"/>
            <a:ext cx="3448050" cy="1202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1124" name="Google Shape;1124;p1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대회 자체 보다는 참가한 방법을 상세 설명함.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논문 1/3과 보충자료 반절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DL 방법들의 공통된 점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원 이미지의 큰 사이즈 처리 방법이 다양함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2개의 상이한 데이터(영상과 성별) 병합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CNN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앙상블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상위 5개를 앙상블하면 3.8 오차의 성능 (상위 1위가 4.2)</a:t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Deep neural network improves fracture detection by clinicians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 Natl Acad Sci U S A. 2018 Nov 6; 115(45): 11591–11596.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https://www.ncbi.nlm.nih.gov/pmc/articles/PMC6233134/</a:t>
            </a:r>
            <a:endParaRPr sz="1800"/>
          </a:p>
        </p:txBody>
      </p:sp>
      <p:sp>
        <p:nvSpPr>
          <p:cNvPr id="1130" name="Google Shape;1130;p177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11</a:t>
            </a:r>
            <a:endParaRPr sz="30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1136" name="Google Shape;1136;p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Robert Lindsey,a,b Aaron Daluiski,a,c Sumit Chopra,a Alexander Lachapelle,a,d Michael Mozer,a,b Serge Sicular,a,e Douglas Hanel,a,f Michael Gardner,a,g Anurag Gupta,a,h Robert Hotchkiss,a,c and Hollis Pottera,i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 Imagen Technologies, New York, NY, 10012;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 Department of Computer Science, University of Colorado, Boulder, CO, 80309;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 Department of Orthopaedic Surgery, Hospital for Special Surgery, New York, NY, 10021;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 Faculty of Medicine, McGill University, Montreal, QC, Canada, H3A 2R7;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 Department of Radiology, Mount Sinai Health System, New York, NY, 10029;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 Department of Orthopaedics and Sports Medicine, Harborview Medical Center, University of Washington, Seattle, WA, 98104;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 Department of Orthopaedic Surgery, Stanford University School of Medicine, Stanford, CA, 94305;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 Department of Emergency Medicine, Northwell Health, New Hyde Park, NY, 11040;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 Department of Radiology and Imaging, Hospital for Special Surgery, New York, NY, 10021</a:t>
            </a:r>
            <a:endParaRPr sz="1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1142" name="Google Shape;1142;p1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손목 X-Ray 영상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골절 여부와 골절 부위를 출력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U-Net의 변형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한 병원에서 수집한 34,900개 영상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임상의 판정에 도움식으로 평가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3" name="Google Shape;114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0238"/>
            <a:ext cx="428625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1149" name="Google Shape;1149;p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없음.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수집과 전처리</a:t>
            </a:r>
            <a:endParaRPr/>
          </a:p>
        </p:txBody>
      </p:sp>
      <p:sp>
        <p:nvSpPr>
          <p:cNvPr id="1155" name="Google Shape;1155;p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방사선 영상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HSS(Hospital for Special Surgery)에서 2000년 9월 ~ 2016 3월 수집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HSS dataset : 135,848개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Pretraining Set : 다른부위 100,855 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손목 34,990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Wrist training Set :  31,490개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Test Set 1 : 3,500개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Set 2. 1,400개 2016년 4월 ~ 2016년 7월 수집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수집과 전처리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3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총 1,542 영상 데이터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224 x 224로 5곳으로 짤라서 사용함.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좌우 반전하여 영상 1개당 10개로 증강시킴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2명의 전문가에 의해 레이블링 됨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75" y="2445713"/>
            <a:ext cx="7014950" cy="8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레이블링</a:t>
            </a:r>
            <a:endParaRPr/>
          </a:p>
        </p:txBody>
      </p:sp>
      <p:sp>
        <p:nvSpPr>
          <p:cNvPr id="1161" name="Google Shape;1161;p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정형외과 세부전공(subspecialized) 그룹이 수작업으로 레이블링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네모 상자로 부위 레이블링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1167" name="Google Shape;1167;p1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U-Net의 변형</a:t>
            </a:r>
            <a:endParaRPr/>
          </a:p>
        </p:txBody>
      </p:sp>
      <p:pic>
        <p:nvPicPr>
          <p:cNvPr id="1168" name="Google Shape;116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425" y="1639875"/>
            <a:ext cx="757708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일반적인 U-NET</a:t>
            </a:r>
            <a:endParaRPr/>
          </a:p>
        </p:txBody>
      </p:sp>
      <p:sp>
        <p:nvSpPr>
          <p:cNvPr id="1174" name="Google Shape;1174;p1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75" name="Google Shape;1175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913" y="1152475"/>
            <a:ext cx="553402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사용 예</a:t>
            </a:r>
            <a:endParaRPr/>
          </a:p>
        </p:txBody>
      </p:sp>
      <p:sp>
        <p:nvSpPr>
          <p:cNvPr id="1181" name="Google Shape;1181;p1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82" name="Google Shape;1182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525" y="1519350"/>
            <a:ext cx="6762525" cy="26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사용 예</a:t>
            </a:r>
            <a:endParaRPr/>
          </a:p>
        </p:txBody>
      </p:sp>
      <p:sp>
        <p:nvSpPr>
          <p:cNvPr id="1188" name="Google Shape;1188;p1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89" name="Google Shape;1189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99" y="1292225"/>
            <a:ext cx="6225636" cy="32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86"/>
          <p:cNvSpPr txBox="1"/>
          <p:nvPr/>
        </p:nvSpPr>
        <p:spPr>
          <a:xfrm>
            <a:off x="1624075" y="4763075"/>
            <a:ext cx="59310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http://www.joig.org/uploadfile/2018/1226/20181226015625255.pdf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1196" name="Google Shape;1196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X-ray 영상. 1024 x 64 크기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2개의 출력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골절 부위 box 영상. 128 x 64 크기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골절 여부 : 1 or 0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 상세 - 전 학습</a:t>
            </a:r>
            <a:endParaRPr/>
          </a:p>
        </p:txBody>
      </p:sp>
      <p:sp>
        <p:nvSpPr>
          <p:cNvPr id="1202" name="Google Shape;1202;p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비손목 영상을 가지고 학습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구성 : 80:10:10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오버피팅 방지 위해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early stopping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L2 regularization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증강 사용 : cropping, 회전, 좌우 반전. 밝기/명암대비 조절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로스함수 구성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heat map의 픽셀 당 cross entropy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분류 cross entropy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비손목의 경우 골절이 없다. 학습에 사용된 출력 영상에 대한 언급이 없다.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 상세 - 본 학습</a:t>
            </a:r>
            <a:endParaRPr/>
          </a:p>
        </p:txBody>
      </p:sp>
      <p:sp>
        <p:nvSpPr>
          <p:cNvPr id="1208" name="Google Shape;1208;p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전 학습된 모델을 가지고 시작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손목 영상만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구성 : 80:10:10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오버피팅 방지 위해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early stopping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이외의 언급은 없음. 아마도 나머지가 동일할 것 같음. 혹은 노출을 우려한 것.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평가 방법</a:t>
            </a:r>
            <a:endParaRPr/>
          </a:p>
        </p:txBody>
      </p:sp>
      <p:sp>
        <p:nvSpPr>
          <p:cNvPr id="1214" name="Google Shape;1214;p1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300개의 영상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1개의 영상을 3명이 골절 여부를 판정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3명 합의가 이루어 지지 않은 34개는 제외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40명의 응급 임상의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16 physician assistant(PA)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24 medical doctor(MD)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across-condition sensitivity index (d′ score)가 0.05 미만인 PA 1명의 결과는 제외.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골절 여부를 질문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모델의 결과를 제시하고 다시 질문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1220" name="Google Shape;1220;p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모델 결과의 도움을 받을 때 정확도가 높아짐</a:t>
            </a:r>
            <a:endParaRPr/>
          </a:p>
        </p:txBody>
      </p:sp>
      <p:pic>
        <p:nvPicPr>
          <p:cNvPr id="1221" name="Google Shape;1221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25" y="1697088"/>
            <a:ext cx="62674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GoogleNet Incetption V3를 기반함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2304750"/>
            <a:ext cx="69723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1227" name="Google Shape;1227;p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1233" name="Google Shape;1233;p1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학습이 잘되기 위해 비 손목 영상으로 전 학습을 실행했다.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 U-Net을 변형하여 2개의 출력이 나오도록 했다.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1239" name="Google Shape;1239;p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사람과의 경쟁이 아닌 사람을 지원하는 결과.</a:t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9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3D U-Net: Learning Dense Volumetric Segmentation from Sparse Annotation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Medical Image Computing and Computer-Assisted Intervention (MICCAI), Springer, LNCS, Vol.9901: 424--432, Oct 201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https://lmb.informatik.uni-freiburg.de/Publications/2016/CABR16/cicek16miccai.pdf</a:t>
            </a:r>
            <a:endParaRPr sz="1800"/>
          </a:p>
        </p:txBody>
      </p:sp>
      <p:sp>
        <p:nvSpPr>
          <p:cNvPr id="1245" name="Google Shape;1245;p195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12</a:t>
            </a:r>
            <a:endParaRPr sz="30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1251" name="Google Shape;1251;p1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Ozg¨un C¸ i¸cek ¨ 1,2 , Ahmed Abdulkadir1,4 , Soeren S. Lienkamp2,3 , Thomas Brox1,2 , and Olaf Ronneberger1,2,5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1 Computer Science Department, University of Freiburg, Germany 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2 BIOSS Centre for Biological Signalling Studies, Freiburg, Germany 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3 University Hospital Freiburg, Renal Division, Faculty of Medicine, University of Freiburg, Germany 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4 Department of Psychiatry and Psychotherapy, University Medical Center Freiburg, Germany 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5 Google DeepMind, London, UK</a:t>
            </a:r>
            <a:endParaRPr sz="12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1257" name="Google Shape;1257;p1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3D 발톱개구리 신장 영상의 영역 분할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3D U-Net 사용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sparse labeling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0.863 IoU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8" name="Google Shape;1258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563" y="3114013"/>
            <a:ext cx="65055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1264" name="Google Shape;1264;p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기존 방법들은 2D 대상, 3D 대상은 1개뿐.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수집과 전처리</a:t>
            </a:r>
            <a:endParaRPr/>
          </a:p>
        </p:txBody>
      </p:sp>
      <p:sp>
        <p:nvSpPr>
          <p:cNvPr id="1270" name="Google Shape;1270;p1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3개 샘플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'a voxel size of 0.88×0.88×1.02µm3 using a Zeiss LSM 510 DUO inverted confocal microscope equipped with a Plan-Apochromat 40x/1.3 oil immersion objective lens'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3개의 채널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채널 1 : </a:t>
            </a:r>
            <a:r>
              <a:rPr lang="en" sz="1400">
                <a:solidFill>
                  <a:schemeClr val="dk1"/>
                </a:solidFill>
              </a:rPr>
              <a:t>Tomato-Lectin coupled to Fluorescein at 488nm excitation wavelength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채널 2 : </a:t>
            </a:r>
            <a:r>
              <a:rPr lang="en" sz="1400">
                <a:solidFill>
                  <a:schemeClr val="dk1"/>
                </a:solidFill>
              </a:rPr>
              <a:t>DAPI stained cell nuclei at 405 nm excitation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채널 3 : </a:t>
            </a:r>
            <a:r>
              <a:rPr lang="en" sz="1400">
                <a:solidFill>
                  <a:schemeClr val="dk1"/>
                </a:solidFill>
              </a:rPr>
              <a:t>Beta-Catenin using a secondary antibody labelled with Cy3 at 564nm excitation marking the cell membranes</a:t>
            </a:r>
            <a:endParaRPr sz="14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데이터 증강 : 회전, 확대/축소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레이블링</a:t>
            </a:r>
            <a:endParaRPr/>
          </a:p>
        </p:txBody>
      </p:sp>
      <p:sp>
        <p:nvSpPr>
          <p:cNvPr id="1276" name="Google Shape;1276;p2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3licer3D를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4개의 클래스로 레이블링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Inside tubule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tubule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backgroud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Unlabeled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sparse labeling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전체를 다 하지 않고 띠엄 띠엄 레이블링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 방향 7, y 방향 5, x 방향 21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labeling 안된 부부은 B-spline 보간을 함.</a:t>
            </a:r>
            <a:endParaRPr/>
          </a:p>
        </p:txBody>
      </p:sp>
      <p:pic>
        <p:nvPicPr>
          <p:cNvPr id="1277" name="Google Shape;1277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713" y="2369938"/>
            <a:ext cx="23717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1283" name="Google Shape;1283;p2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 U-Net과 동일하다. 단지 2D conv, 2D pooling이 아닌 3D conv, 3D pooling</a:t>
            </a:r>
            <a:endParaRPr/>
          </a:p>
        </p:txBody>
      </p:sp>
      <p:pic>
        <p:nvPicPr>
          <p:cNvPr id="1284" name="Google Shape;1284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100" y="1735863"/>
            <a:ext cx="56578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 2</a:t>
            </a:r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일반적인 CNN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00" y="2392675"/>
            <a:ext cx="70294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1290" name="Google Shape;1290;p2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132 x 132 x 116(깊이) x 3(채널) 사이즈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44 x 44 x 28 사이즈.  155 × 155 × 180µm3에 해당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 상세</a:t>
            </a:r>
            <a:endParaRPr/>
          </a:p>
        </p:txBody>
      </p:sp>
      <p:sp>
        <p:nvSpPr>
          <p:cNvPr id="1296" name="Google Shape;1296;p2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Caffe 프레임웤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TitanX GPU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70,000 epoch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3일 소요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1302" name="Google Shape;1302;p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좋은 결과라고 만 언급</a:t>
            </a:r>
            <a:endParaRPr/>
          </a:p>
        </p:txBody>
      </p:sp>
      <p:pic>
        <p:nvPicPr>
          <p:cNvPr id="1303" name="Google Shape;1303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200" y="2193925"/>
            <a:ext cx="30861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1309" name="Google Shape;1309;p2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없음.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1315" name="Google Shape;1315;p2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일반적인 2D U-Net segmentation을 3D로 확장했다.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spase labeling을 했다.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1321" name="Google Shape;1321;p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소스 코드를 제공하고 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다른 데이터셋에 적용하기 위한 약간의 안내도 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같은 네트웤을 사용하여 </a:t>
            </a:r>
            <a:r>
              <a:rPr lang="en">
                <a:solidFill>
                  <a:schemeClr val="dk1"/>
                </a:solidFill>
              </a:rPr>
              <a:t>Multimodal Brain Tumor Segmentation Challenge 2017 대회 참여.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22" name="Google Shape;132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963" y="2522147"/>
            <a:ext cx="3742075" cy="21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0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기타 논문</a:t>
            </a:r>
            <a:endParaRPr sz="4800"/>
          </a:p>
        </p:txBody>
      </p:sp>
      <p:sp>
        <p:nvSpPr>
          <p:cNvPr id="1328" name="Google Shape;1328;p20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0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Using Deep Learning Neural Networks and Candlestick Chart Representation to Predict Stock Market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2019 2월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3"/>
              </a:rPr>
              <a:t>https://arxiv.org/abs/1903.12258</a:t>
            </a:r>
            <a:endParaRPr sz="1800"/>
          </a:p>
        </p:txBody>
      </p:sp>
      <p:sp>
        <p:nvSpPr>
          <p:cNvPr id="1334" name="Google Shape;1334;p209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?</a:t>
            </a:r>
            <a:endParaRPr sz="300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1340" name="Google Shape;1340;p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Rosdyana Mangir Irawan Kusuma1, Trang-Thi Ho2, Wei-Chun Kao3, Yu-Yen Ou1 and Kai-Lung Hua2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Department of Computer Science and Engineering, Yuan Ze University, Taiwan Roc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 Department of Computer Science and Engineering, National Taiwan University of Science and Technology, Taiwan Roc 3Omniscient Cloud Technology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개요</a:t>
            </a:r>
            <a:endParaRPr/>
          </a:p>
        </p:txBody>
      </p:sp>
      <p:sp>
        <p:nvSpPr>
          <p:cNvPr id="1346" name="Google Shape;1346;p2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딥러닝을 사용한 주가 예측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태국과 인도네시아의 60개 종목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모델 입력으로 주가의 candlestick을 사용함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3가지 기존 딥러닝 모델과 2가지 머신러닝 방법을 적용하고 결과를 보임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VGG, ResNet, CNN, Random Forest, KNN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성능은 좋다고 함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Development and Validation of Deep-Learning Algorithm for Electrocardiography-Based Heart Failure Identification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Korean Circ J, 49 (7), 629-639 Jul 2019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https://www.ncbi.nlm.nih.gov/pmc/articles/PMC6597456/</a:t>
            </a:r>
            <a:endParaRPr sz="1800"/>
          </a:p>
        </p:txBody>
      </p:sp>
      <p:sp>
        <p:nvSpPr>
          <p:cNvPr id="61" name="Google Shape;61;p14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1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224 x 224의 영상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3개 카테고리. 초기 녹내장, 진행된 녹내장, 정상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연구의 한계</a:t>
            </a:r>
            <a:endParaRPr/>
          </a:p>
        </p:txBody>
      </p:sp>
      <p:sp>
        <p:nvSpPr>
          <p:cNvPr id="1352" name="Google Shape;1352;p2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주목할만한 언급 없음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/>
          </a:p>
        </p:txBody>
      </p:sp>
      <p:sp>
        <p:nvSpPr>
          <p:cNvPr id="1358" name="Google Shape;1358;p2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태국의 50 종목, 인도네시아의 10 종목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기술적 분석으로 성장성을 기준으로 상위 종목을 선별했다 함.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야후금융의 오픈API에서 수집</a:t>
            </a:r>
            <a:endParaRPr/>
          </a:p>
        </p:txBody>
      </p:sp>
      <p:pic>
        <p:nvPicPr>
          <p:cNvPr id="1359" name="Google Shape;135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13" y="2694188"/>
            <a:ext cx="70389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endParaRPr/>
          </a:p>
        </p:txBody>
      </p:sp>
      <p:sp>
        <p:nvSpPr>
          <p:cNvPr id="1365" name="Google Shape;1365;p2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 거래일의 데이터를 20개/10개/5개 candlestick의 영상을 생성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candlestick은 시가/종가/고가/저가와 등하락의 5개 정보를 가시화한 것</a:t>
            </a:r>
            <a:endParaRPr/>
          </a:p>
        </p:txBody>
      </p:sp>
      <p:pic>
        <p:nvPicPr>
          <p:cNvPr id="1366" name="Google Shape;136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2393375"/>
            <a:ext cx="66484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거래량 유무</a:t>
            </a:r>
            <a:endParaRPr/>
          </a:p>
        </p:txBody>
      </p:sp>
      <p:sp>
        <p:nvSpPr>
          <p:cNvPr id="1372" name="Google Shape;1372;p2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거래량을 포함/비포함으로 나누어 실험했다.</a:t>
            </a:r>
            <a:endParaRPr/>
          </a:p>
        </p:txBody>
      </p:sp>
      <p:pic>
        <p:nvPicPr>
          <p:cNvPr id="1373" name="Google Shape;1373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691975"/>
            <a:ext cx="66484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350" y="3286100"/>
            <a:ext cx="65913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1380" name="Google Shape;1380;p2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일반 VGG, ResNet, CNN을 사용</a:t>
            </a:r>
            <a:endParaRPr/>
          </a:p>
        </p:txBody>
      </p:sp>
      <p:pic>
        <p:nvPicPr>
          <p:cNvPr id="1381" name="Google Shape;1381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1261"/>
            <a:ext cx="8520600" cy="160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1387" name="Google Shape;1387;p2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Candlestick 영상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등락의 1 or 0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2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1393" name="Google Shape;1393;p2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주가예측은 힘들다는 것을 고려하면 놀라운 정확도</a:t>
            </a:r>
            <a:endParaRPr/>
          </a:p>
        </p:txBody>
      </p:sp>
      <p:pic>
        <p:nvPicPr>
          <p:cNvPr id="1394" name="Google Shape;1394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00" y="2127088"/>
            <a:ext cx="61531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연구와의 비교</a:t>
            </a:r>
            <a:endParaRPr/>
          </a:p>
        </p:txBody>
      </p:sp>
      <p:sp>
        <p:nvSpPr>
          <p:cNvPr id="1400" name="Google Shape;1400;p2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Forest를 사용한 방법과 비교</a:t>
            </a:r>
            <a:endParaRPr/>
          </a:p>
        </p:txBody>
      </p:sp>
      <p:pic>
        <p:nvPicPr>
          <p:cNvPr id="1401" name="Google Shape;1401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250" y="1053966"/>
            <a:ext cx="3745725" cy="36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문제점</a:t>
            </a:r>
            <a:endParaRPr/>
          </a:p>
        </p:txBody>
      </p:sp>
      <p:sp>
        <p:nvSpPr>
          <p:cNvPr id="1407" name="Google Shape;1407;p2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CNN은 영상만 입력으로 한다는 오해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영상 뿐 아니라 일반적인 데이터도 잘처리한다는 것을 모른다.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이런 오해 때문에 굳이 숫자를 canclestick의 영상으로 표현하여 입력으로 사용하였다.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1413" name="Google Shape;1413;p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수 많은 딥러닝을 사용한 주가 예측 적용 예.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기술적인 면에서나 창의성 면에서 깊이있는 연구라 할 수는 없다.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candlestick 사용이 특이할 수 있으나, 이는 장점이나 창의성이 아닌 CNN에 대한 오해에 기인한 것이다.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학습에 사용된 출력값 대한 명확한 명시가 없다. 결과의 신빙성을 생각해 보게 한다.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LR(Logistic Regression)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LR의 경우 77.2%, DL의 경우 87.7%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Automated detection and classification of the proximal humerus fracture by using deep learning algorithm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Multicenter Study Acta Orthop , 89 (4), 468-473 Aug 2018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https://www.ncbi.nlm.nih.gov/pmc/articles/PMC6066766/</a:t>
            </a:r>
            <a:endParaRPr sz="1800"/>
          </a:p>
        </p:txBody>
      </p:sp>
      <p:sp>
        <p:nvSpPr>
          <p:cNvPr id="1419" name="Google Shape;1419;p222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#</a:t>
            </a:r>
            <a:endParaRPr sz="300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1425" name="Google Shape;1425;p2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Se</a:t>
            </a:r>
            <a:endParaRPr sz="12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1431" name="Google Shape;1431;p2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1437" name="Google Shape;1437;p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수집과 전처리</a:t>
            </a:r>
            <a:endParaRPr/>
          </a:p>
        </p:txBody>
      </p:sp>
      <p:sp>
        <p:nvSpPr>
          <p:cNvPr id="1443" name="Google Shape;1443;p2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레이블링</a:t>
            </a:r>
            <a:endParaRPr/>
          </a:p>
        </p:txBody>
      </p:sp>
      <p:sp>
        <p:nvSpPr>
          <p:cNvPr id="1449" name="Google Shape;1449;p2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1455" name="Google Shape;1455;p2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1461" name="Google Shape;1461;p2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1467" name="Google Shape;1467;p2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1473" name="Google Shape;1473;p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정확도 82.9%, AUROC 0.940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00" y="4125775"/>
            <a:ext cx="8657025" cy="7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00" y="1651000"/>
            <a:ext cx="70389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1479" name="Google Shape;1479;p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정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1485" name="Google Shape;1485;p2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정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GoogleLenet 전이학습 시에 일반 CNN보다 성능이 낮다. 대상 데이터의 특성에 기인한 듯.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trial 정도의 수준.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전이학습을 사용함.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사용 안했을 경우 정확도 87.9%, AUROC 0.94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전이학습의 경우 정확도 84.5%, AUROC 0.93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학습 데이터에 대한 정확도와 AUROC를 99.7%, 0.99라고 명시함. 의미 없다.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LR을 위해 영상 데이터를 1차원 데이터로 변환함.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88" y="1806853"/>
            <a:ext cx="6283374" cy="28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사용된 데이터를 공유하고 있다.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https://dataverse.harvard.edu/dataset.xhtml?persistentId=doi:10.7910/DVN/1YRRAC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110 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Deep Learning-Based Deep Brain Stimulation Targeting and Clinical Applications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Front Neurosci , 13, 1128 2019 Oct 24 eCollection 2019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https://www.frontiersin.org/articles/10.3389/fnins.2019.01128/full</a:t>
            </a:r>
            <a:endParaRPr sz="1800"/>
          </a:p>
        </p:txBody>
      </p:sp>
      <p:sp>
        <p:nvSpPr>
          <p:cNvPr id="226" name="Google Shape;226;p39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3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Seong-Cheol Park1,2*†, Joon Hyuk Cha1,3†, Seonhwa Lee1,4, Wooyoung Jang5, Chong Sik Lee6 and Jung Kyo Lee7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1 Department of Neurosurgery, Seoul Metropolitan Government – Seoul National University Boramae Medical Center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2 Department of Neurosurgery, Gangneung Asan Hospital, University of Ulsan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3 School of Medicine, Inha University, Incheon, South Korea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4 Department of Bio-Convergence Engineering, College of Health Science, Korea University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5 Department of Neurology, Gangneung Asan Hospital, University of Ulsan, Gangneung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6 Department of Neurology, Asan Medical Center, University of Ulsan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7 Department of Neurosurgery, Asan Medical Center, University of Ulsan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MRI영상에서 STN과 red nucleus 영역 탐지(segmentation)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DBS(deep brain stimulation)을 위한.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FCN-VGG16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정확도 91.2%, MIOU 0.821 보임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463" y="3045250"/>
            <a:ext cx="37623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Joon-myoung Kwon, MD,1,* Kyung-Hee Kim, MD, PhD,corresponding author2,* Ki-Hyun Jeon, MD, MS,2,* Hyue Mee Kim, MD, MS,2 Min Jeong Kim, MD, MS,2 Sung-Min Lim, MD, MS,2 Pil Sang Song, MD, PhD,2 Jinsik Park, MD, PhD,2 Rak Kyeong Choi, MD, PhD,2 and Byung-Hee Oh, MD, PhD2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1Department of Emergency Medicine, Mediplex Sejong Hospital, Incheon, Korea.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2Division of Cardiology, Department of Internal Medicine, Cardiovascular Center, Mediplex Sejong Hospital, Incheon, Korea.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Corresponding author.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Correspondence to Kyung-Hee Kim, MD, PhD. Division of Cardiology, Department of Internal Medicine, Cardiovascular Center, Mediplex Sejong Hospital,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ML을 비교 대상으로 삼지 않음.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기존 딥러닝의 의한 방법이 많이 연구되어 있지 않다.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최고의 성능은 non-DL방법이라고 함.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강릉아산병원에서 2014 ~ 2017에 수집. DBS를 받은 환자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T2 MRI 영상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수집 시의 상세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3-Tesla (3T) T2∗ fast gradient-echo MRI sequences with a repetition time (TR) of 1026.3 ms, an echo time (TE) of 25 ms, and a flip angle of 30°. The field of view was anterior to posterior (AP) (mm) = 192, right to left (RL) (mm) = 192, and foot to head (FH) (mm) = 70. The voxel size was 0.375 mm, and the matrix size was 512.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102개의 영상을 수집함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2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Leksell SurgiPlan 프로그램을 사용하여 명암대비(contrast)를 조정함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Matlab을 사용하여 밝기를 조정함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102개 영상을 9번 처리하여 총 918개를 얻음</a:t>
            </a: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3E3D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3E3D4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사람손으로 정답을 레이블링함</a:t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634275"/>
            <a:ext cx="4424695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레이블링</a:t>
            </a:r>
            <a:endParaRPr/>
          </a:p>
        </p:txBody>
      </p:sp>
      <p:sp>
        <p:nvSpPr>
          <p:cNvPr id="264" name="Google Shape;264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4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E3D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사람손으로 정답 영역을 레이블링함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270" name="Google Shape;27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공개된 FCN-VGG16을 사용</a:t>
            </a:r>
            <a:endParaRPr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703" y="1669003"/>
            <a:ext cx="5227150" cy="27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500 x 500 사이즈 T2 MRI 컬러 영상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5개의 분류. 좌우측 STN, 좌우측 red nucleus의 영상 + 배경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283" name="Google Shape;28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91.2% 정확도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0.821 MIOU</a:t>
            </a:r>
            <a:endParaRPr/>
          </a:p>
        </p:txBody>
      </p:sp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250" y="1328025"/>
            <a:ext cx="5226925" cy="35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 예</a:t>
            </a:r>
            <a:endParaRPr/>
          </a:p>
        </p:txBody>
      </p:sp>
      <p:sp>
        <p:nvSpPr>
          <p:cNvPr id="290" name="Google Shape;290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: 대상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 : 정답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 : DL에 의한 결과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 : A에 C를 그린것.</a:t>
            </a:r>
            <a:endParaRPr/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977" y="121700"/>
            <a:ext cx="3933725" cy="48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297" name="Google Shape;29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비교하지 않았음.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튜닝</a:t>
            </a:r>
            <a:endParaRPr/>
          </a:p>
        </p:txBody>
      </p:sp>
      <p:sp>
        <p:nvSpPr>
          <p:cNvPr id="303" name="Google Shape;30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데이터가 증강될 수록 성능이 좋다.</a:t>
            </a:r>
            <a:endParaRPr/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849" y="0"/>
            <a:ext cx="39734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HF(Heart Failure) 탐지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ECG(Electrocardiography) 데이터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 DNN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기존 머신 러닝 방법에 비해 state-of-the-art 라 함.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AUROC 0.843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310" name="Google Shape;310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단순 분류나 탐지가 아닌 영역탐지를 시도함.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316" name="Google Shape;31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저자에게 요청하면 데이터를 제공한다고 함.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수에 따른 결과를 비교 제시했다.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 : 입력 영상 20개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: 입력 영상 62개</a:t>
            </a:r>
            <a:endParaRPr/>
          </a:p>
        </p:txBody>
      </p:sp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350" y="2083400"/>
            <a:ext cx="54483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MIOU</a:t>
            </a:r>
            <a:endParaRPr/>
          </a:p>
        </p:txBody>
      </p:sp>
      <p:sp>
        <p:nvSpPr>
          <p:cNvPr id="329" name="Google Shape;329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Intersection over Union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영역 탐지에 사용되는 정확도 수치</a:t>
            </a:r>
            <a:endParaRPr/>
          </a:p>
        </p:txBody>
      </p:sp>
      <p:pic>
        <p:nvPicPr>
          <p:cNvPr id="330" name="Google Shape;3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50" y="2076425"/>
            <a:ext cx="73152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Classification of the Clinical Images for Benign and Malignant Cutaneous Tumors Using a Deep Learning Algorithm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 Invest Dermatol , 138 (7), 1529-1538 Jul 2018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https://www.sciencedirect.com/science/article/pii/S0022202X18301118?via%3Dihub</a:t>
            </a:r>
            <a:endParaRPr sz="1800"/>
          </a:p>
        </p:txBody>
      </p:sp>
      <p:sp>
        <p:nvSpPr>
          <p:cNvPr id="336" name="Google Shape;336;p56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4</a:t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342" name="Google Shape;342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panelSeung SeogHan1,7 Myoung ShinKim2,7 WoohyungLim3 Gyeong HunPark4 IlwooPark5 Sung EunChang6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 Dermatology Clinic, Seoul, Korea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 Department of Dermatology, Sanggye Paik Hospital, Inje University College of Medicine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SK Telecom, Human Machine Interface Technology Laboratory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 Department of Dermatology, Dongtan Sacred Heart Hospital, Hallym University College of Medicine, Dongtan,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5 Department of Radiology, Chonnam National University Medical School and Hospital, Gwangju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6 Department of Dermatology, Asan Medical Center, Ulsan University College of Medicine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348" name="Google Shape;348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12개의 피부 종양을 분류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BCC, squamous cell carci-noma, intraepithelial carcinoma, actinic keratosis, seborrheickeratosis, melanocytic nevus, lentigo, dermatofibroma, pyo-genic granuloma, hemangioma, and wart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Asan dataset, MED-NODE dataset, atlas 영상 데이터사용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ResNet-152 사용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총 19,398개 영상을 학습에 사용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250" y="2967596"/>
            <a:ext cx="3369725" cy="16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355" name="Google Shape;355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수집과 전처리</a:t>
            </a:r>
            <a:endParaRPr/>
          </a:p>
        </p:txBody>
      </p:sp>
      <p:sp>
        <p:nvSpPr>
          <p:cNvPr id="361" name="Google Shape;361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367" name="Google Shape;36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단순히 ResNet-152를 사용했다고만 명시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12개의 클래스.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9492"/>
            <a:ext cx="9144000" cy="117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고정된 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전문가의 주관적 판단에 의존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374" name="Google Shape;374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출력에 대해 따로 언급 없음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162525" cy="3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487" y="1541575"/>
            <a:ext cx="4079112" cy="303541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3"/>
          <p:cNvSpPr txBox="1"/>
          <p:nvPr/>
        </p:nvSpPr>
        <p:spPr>
          <a:xfrm>
            <a:off x="1276850" y="4645400"/>
            <a:ext cx="17829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ASAN dataset</a:t>
            </a:r>
            <a:endParaRPr/>
          </a:p>
        </p:txBody>
      </p:sp>
      <p:sp>
        <p:nvSpPr>
          <p:cNvPr id="383" name="Google Shape;383;p63"/>
          <p:cNvSpPr txBox="1"/>
          <p:nvPr/>
        </p:nvSpPr>
        <p:spPr>
          <a:xfrm>
            <a:off x="5729550" y="4645400"/>
            <a:ext cx="17829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Edinburgh dataset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389" name="Google Shape;389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ASAN dataset에 대한 정확도 57.3%, Edinburgh dataset에 대한 정확도 55.7%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16명의 피부과 전문의와 비등한 성능. BCC에 대해서는 더 낳은 성능.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예측 시각화 설명</a:t>
            </a:r>
            <a:endParaRPr/>
          </a:p>
        </p:txBody>
      </p:sp>
      <p:sp>
        <p:nvSpPr>
          <p:cNvPr id="395" name="Google Shape;395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‘Gradient-based localization’을 사용하여 표시</a:t>
            </a:r>
            <a:endParaRPr/>
          </a:p>
        </p:txBody>
      </p:sp>
      <p:pic>
        <p:nvPicPr>
          <p:cNvPr id="396" name="Google Shape;3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50" y="1994313"/>
            <a:ext cx="455295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402" name="Google Shape;402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408" name="Google Shape;408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기존의 연구 혹은 ML에 대한 비교가 없다. 영상데이터에 대한 피부종양 분류의 첫 사례일 수도 있다.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직후 Results가 나온다. Method가 없다. 결과적으로 데이터 수집, 데이터 레이블링, 시각화 방법에 대한 상세한 설명 없음.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414" name="Google Shape;414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일반적인 ROC의 TPR, FPR대신 자체 정의한 Specificity와 Sensitivity로 ROC를 구했다.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Sensitivity는 정의되어 있지 않다.</a:t>
            </a:r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551" y="2002076"/>
            <a:ext cx="2465550" cy="24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823" y="2052250"/>
            <a:ext cx="3613650" cy="16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 - metrics</a:t>
            </a:r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3" name="Google Shape;4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46225"/>
            <a:ext cx="39243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725" y="1817300"/>
            <a:ext cx="30861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Deep Neural Networks Show an Equivalent and Often Superior Performance to Dermatologists in Onychomycosis Diagnosis: Automatic Construction of Onychomycosis Datasets by Region-Based Convolutional Deep Neural Network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PLoS One , 13 (1), e0191493 2018 Jan 19 eCollection 2018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https://www.ncbi.nlm.nih.gov/pmc/articles/PMC5774804/</a:t>
            </a:r>
            <a:endParaRPr sz="1800"/>
          </a:p>
        </p:txBody>
      </p:sp>
      <p:sp>
        <p:nvSpPr>
          <p:cNvPr id="430" name="Google Shape;430;p70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5</a:t>
            </a:r>
            <a:endParaRPr sz="3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436" name="Google Shape;436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Seung Seog Han1 Gyeong Hun Park2 Woohyung Lim3 Myoung Shin Kim4 Jung Im Na5 Ilwoo Park6 and Sung Eun Chang7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 I Dermatology, Seoul, Korea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 Department of Dermatology, Dongtan Sacred Heart Hospital, Hallym University College of Medicine, Dongtan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SK Telecom, HMI Tech. Lab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 Department of Dermatology, Sanggye Paik Hospital, Inje University College of Medicine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5 Department of Dermatology, Seoul National University College of Medicine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6 Department of Radiology, Chonnam National University Medical School and Hospital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7 Department of Dermatology, Asan Medical Center, Ulsan University College of Medicine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전처리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48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2개 병원의 6만개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1개 병원의 80%를 학습에 사용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163" y="66675"/>
            <a:ext cx="6086475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442" name="Google Shape;442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손발톱곰팡이증 판단 작업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R-CNN 사용하여 학습을 위한 손톱 이미지를 생성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R-CNN은 물체탐지 모델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49,576개 영상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ResNet-152, VGG-19을 사용했고, 이의 결과를 DNN로 앙상블하여 분류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검증 데이타. 100+192 인제대, 125 한림대, 939 서울대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42명의 피부전문의 보다 낳은 성능을 보임</a:t>
            </a:r>
            <a:endParaRPr/>
          </a:p>
        </p:txBody>
      </p:sp>
      <p:pic>
        <p:nvPicPr>
          <p:cNvPr id="443" name="Google Shape;4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825" y="3593925"/>
            <a:ext cx="26289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449" name="Google Shape;449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/>
          </a:p>
        </p:txBody>
      </p:sp>
      <p:sp>
        <p:nvSpPr>
          <p:cNvPr id="455" name="Google Shape;455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7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4개 병원에서 수집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A는 2003~2016 사이에 retrospective chart review를 통해</a:t>
            </a:r>
            <a:endParaRPr/>
          </a:p>
        </p:txBody>
      </p:sp>
      <p:pic>
        <p:nvPicPr>
          <p:cNvPr id="456" name="Google Shape;45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151" y="1624800"/>
            <a:ext cx="5746824" cy="30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 데이터 생성</a:t>
            </a:r>
            <a:endParaRPr/>
          </a:p>
        </p:txBody>
      </p:sp>
      <p:sp>
        <p:nvSpPr>
          <p:cNvPr id="462" name="Google Shape;462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4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ResNet-152가 손발을 선택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손발톱 영상으로 학습된 R-CNN이 손발톱 부분을 찾아냄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피부과 전문의가 레이블링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또다른 ResNet-152가 적절한 이미지만 찾아냄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463" name="Google Shape;4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138" y="1131875"/>
            <a:ext cx="50006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endParaRPr/>
          </a:p>
        </p:txBody>
      </p:sp>
      <p:sp>
        <p:nvSpPr>
          <p:cNvPr id="469" name="Google Shape;469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증강 사용.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회전. 90도, 180도, 270도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224x224로 데이터 리사이즈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histogram normalization</a:t>
            </a:r>
            <a:endParaRPr/>
          </a:p>
        </p:txBody>
      </p:sp>
      <p:pic>
        <p:nvPicPr>
          <p:cNvPr id="470" name="Google Shape;4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850" y="2978800"/>
            <a:ext cx="3884201" cy="12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 - 손발톱 탐지</a:t>
            </a:r>
            <a:endParaRPr/>
          </a:p>
        </p:txBody>
      </p:sp>
      <p:sp>
        <p:nvSpPr>
          <p:cNvPr id="476" name="Google Shape;476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VGG16 R-CNN(Region-based CNN)</a:t>
            </a:r>
            <a:endParaRPr/>
          </a:p>
        </p:txBody>
      </p:sp>
      <p:pic>
        <p:nvPicPr>
          <p:cNvPr id="477" name="Google Shape;4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10" y="2352900"/>
            <a:ext cx="6382175" cy="2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 - 판별기</a:t>
            </a:r>
            <a:endParaRPr/>
          </a:p>
        </p:txBody>
      </p:sp>
      <p:sp>
        <p:nvSpPr>
          <p:cNvPr id="483" name="Google Shape;483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2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VGG16, ResNet-152를 동시에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두 모델의 출력을 DNN의 입력으로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최종 출력은 질병 여부</a:t>
            </a:r>
            <a:endParaRPr/>
          </a:p>
        </p:txBody>
      </p:sp>
      <p:pic>
        <p:nvPicPr>
          <p:cNvPr id="484" name="Google Shape;4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013" y="242875"/>
            <a:ext cx="503872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490" name="Google Shape;490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224 x 224 컬러 영상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질병 여부 0 or 1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496" name="Google Shape;496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앙상들된 결과가 B1, B2, C, D 데이터에 대하여 AUC 0.98, 0.95, 0.93, 0.82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VGG-16, ResNet-152 개별적인 것에 비해 살짝 성능 향상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42명의 피부전문의 보다 더 낳은 AUC을 보였다.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502" name="Google Shape;502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기존 방법의 언급 없다.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일반적인 DNN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5개 층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ReLU 사용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113" y="516263"/>
            <a:ext cx="368617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508" name="Google Shape;508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질병 유무 판단 문제 학습을 위한 데이터 생성의 노력과 결과가 좋다.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 전이 학습이 아닌, 2개의 다른 모델을 가져와서 그 출력을 합하여 전이학습한 아이디어 좋다.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514" name="Google Shape;514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 ROC의 TPR, FPR대신 Sensitivity, Specificity의 ROC를 사용함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노이즈와 밝기 증가에 따른 성능 하락의 실험과 결과를 언급하고 있다.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데이터와 모델이 공개되어 있다.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Developing a Diagnostic Decision Support System for Benign Paroxysmal Positional Vertigo Using a Deep-Learning Model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 Clin Med , 8 (5) 2019 May 8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https://www.ncbi.nlm.nih.gov/pmc/articles/PMC6571642/</a:t>
            </a:r>
            <a:endParaRPr sz="1800"/>
          </a:p>
        </p:txBody>
      </p:sp>
      <p:sp>
        <p:nvSpPr>
          <p:cNvPr id="520" name="Google Shape;520;p84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6</a:t>
            </a:r>
            <a:endParaRPr sz="3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526" name="Google Shape;526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Eun-Cheon Lim 1,2 Jeong Hye Park 1,2 Han Jae Jeon 3 Hyung-Jong Kim 1 Hyo-Jeong Lee 1,2 Chang-Geun Song 3 Sung Kwang Hong 1,2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 Department of Otorhinolaryngology-Head and Neck Surgery, Hallym University College of Medicine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 Laboratory of Brain &amp; Cognitive Sciences for Convergence Medicine, Hallym University College of Medicine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Department of Convergence Software, Hallym University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532" name="Google Shape;532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안구진탕 BPPV(benign paroxysmal positional vertigo) 판정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BPPV를 진단하기 위한 10개의 테스트에 대한 안구 움직임을 입력으로 함.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안구 촬영 동영상 데이터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 CNN을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8개의 BPPV 타입으로 분류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AUROC 0.90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BPPV 진단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position test</a:t>
            </a:r>
            <a:endParaRPr/>
          </a:p>
        </p:txBody>
      </p:sp>
      <p:sp>
        <p:nvSpPr>
          <p:cNvPr id="538" name="Google Shape;538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39" name="Google Shape;53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676" y="541875"/>
            <a:ext cx="3868225" cy="44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545" name="Google Shape;545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없다. 아마도 없었을 수도.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/>
          </a:p>
        </p:txBody>
      </p:sp>
      <p:sp>
        <p:nvSpPr>
          <p:cNvPr id="551" name="Google Shape;551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0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‘vestibular function test’로 EMRs기록 필터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4명의 안과의가 레이블링</a:t>
            </a:r>
            <a:endParaRPr/>
          </a:p>
        </p:txBody>
      </p:sp>
      <p:pic>
        <p:nvPicPr>
          <p:cNvPr id="552" name="Google Shape;55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800" y="1484313"/>
            <a:ext cx="53911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endParaRPr/>
          </a:p>
        </p:txBody>
      </p:sp>
      <p:sp>
        <p:nvSpPr>
          <p:cNvPr id="558" name="Google Shape;558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안구의 움직임을 3개 방향으로 측정함.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수직, 수평, 뒤틀림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수직과 수평은 동공의 중심의 위치로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뒤틀림을 측정하기위해 홍채 부분을 추출하여 이를 2차원 직사각형으로 변환함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비디오 에서 다음 클립과 비교하여 움직임 값을 구함</a:t>
            </a:r>
            <a:endParaRPr/>
          </a:p>
        </p:txBody>
      </p:sp>
      <p:pic>
        <p:nvPicPr>
          <p:cNvPr id="559" name="Google Shape;55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413" y="2427288"/>
            <a:ext cx="51720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565" name="Google Shape;565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일반 CNN</a:t>
            </a:r>
            <a:endParaRPr/>
          </a:p>
        </p:txBody>
      </p:sp>
      <p:pic>
        <p:nvPicPr>
          <p:cNvPr id="566" name="Google Shape;56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3" y="2033875"/>
            <a:ext cx="8776986" cy="29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10개의 항목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Normalization 함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Ejection Fraction의 값으로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40%크면 0, 작으면 1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113" y="2101813"/>
            <a:ext cx="368617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788" y="634975"/>
            <a:ext cx="341947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E82D343-B239-4FDF-A658-D274AD64CBF1}"/>
              </a:ext>
            </a:extLst>
          </p:cNvPr>
          <p:cNvSpPr/>
          <p:nvPr/>
        </p:nvSpPr>
        <p:spPr>
          <a:xfrm>
            <a:off x="3256671" y="3115994"/>
            <a:ext cx="3179298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AF0DB7-3EE6-4331-9A76-7717E82CECF4}"/>
              </a:ext>
            </a:extLst>
          </p:cNvPr>
          <p:cNvSpPr/>
          <p:nvPr/>
        </p:nvSpPr>
        <p:spPr>
          <a:xfrm>
            <a:off x="6527409" y="3051163"/>
            <a:ext cx="991772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2E11D-CA05-4EE2-8810-5E0FF6D7390C}"/>
              </a:ext>
            </a:extLst>
          </p:cNvPr>
          <p:cNvSpPr txBox="1"/>
          <p:nvPr/>
        </p:nvSpPr>
        <p:spPr>
          <a:xfrm>
            <a:off x="2771335" y="304167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C449F-10DF-41D8-8830-C0DDC17844BB}"/>
              </a:ext>
            </a:extLst>
          </p:cNvPr>
          <p:cNvSpPr txBox="1"/>
          <p:nvPr/>
        </p:nvSpPr>
        <p:spPr>
          <a:xfrm>
            <a:off x="7519181" y="28606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출력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572" name="Google Shape;572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눈의 움직임을 3x10 2차원 데이터로 표현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개축(가로, 세로, 비틀림) x 10개의 포지션 테스트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8개의 BPPV 타입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578" name="Google Shape;578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79" name="Google Shape;57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50" y="1336288"/>
            <a:ext cx="64389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585" name="Google Shape;585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없음.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591" name="Google Shape;591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특질 추출에 Computer Vision 기법이 사용됨.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CNN을 사용하기 위하여 3x10의 영상 데이터 생성.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기타</a:t>
            </a:r>
            <a:endParaRPr/>
          </a:p>
        </p:txBody>
      </p:sp>
      <p:sp>
        <p:nvSpPr>
          <p:cNvPr id="597" name="Google Shape;597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개발한 안구운동 전처리 방법은 기존의 videonystagmography 보다 우월하고 언급.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Automated detection and classification of the proximal humerus fracture by using deep learning algorithm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Multicenter Study Acta Orthop , 89 (4), 468-473 Aug 2018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https://www.ncbi.nlm.nih.gov/pmc/articles/PMC6066766/</a:t>
            </a:r>
            <a:endParaRPr sz="1800"/>
          </a:p>
        </p:txBody>
      </p:sp>
      <p:sp>
        <p:nvSpPr>
          <p:cNvPr id="603" name="Google Shape;603;p97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7</a:t>
            </a:r>
            <a:endParaRPr sz="3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609" name="Google Shape;609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Seok Won Chung 1 Seung Seog Han 2 Ji Whan Lee 1 Kyung-Soo Oh 1 Na Ra Kim 3 Jong Pil Yoon 4 Joon Yub Kim 5 Sung Hoon Moon, 6 Jieun Kwon, 7 Hyo-Jin Lee, 8 Young-Min Noh, 9 and Youngjun Kim 10Seok Won Chung, 1 Seung Seog Han, 2 Ji Whan Lee, 1 Kyung-Soo Oh, 1 Na Ra Kim, 3 Jong Pil Yoon, 4 Joon Yub Kim, 5 Sung Hoon Moon, 6 Jieun Kwon, 7 Hyo-Jin Lee, 8 Young-Min Noh 9 Youngjun Kim 10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1 Department of Orthopaedic Surgery, and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2 Department of Dermatology, I-dermatology clinic, Seoul;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3 Department of Radiology, Konkuk University School of Medicine, Seoul;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4 Department of Orthopaedic Surgery, Kyungpook National University College of Medicine, Daegu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5 Department of Orthopaedic Surgery, Myungji Hospital, Goyang;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6 Department of Orthopaedic Surgery, Kangwon National University College of Medicine, Chuncheon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7 Department of Othopaedic Surgery, National Police Hospital, Seoul;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8 Department of Orthopaedic Surgery, Catholic University College of Medicine, Seoul, St Mary’s Hospital, Seoul;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9 Department of Orthopaedic Surgery, Dong-A University College of Medicine, Pusan;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10 Center for Bionics, Korea Institute of Science and Technology, Seoul, Korea,</a:t>
            </a:r>
            <a:endParaRPr sz="1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615" name="Google Shape;615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proximal humerus fracture(근위 상완골 골절) 판정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일반 방사선 사진을 입력으로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ResNet-152 사용. 전이학습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비골절 판정 : 정확도 96%, AUC 1.0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골절 타입 분류 : 정확도 86%, AUC 0.98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전문의 보다 우월한 결과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621" name="Google Shape;621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수집과 전처리</a:t>
            </a:r>
            <a:endParaRPr/>
          </a:p>
        </p:txBody>
      </p:sp>
      <p:sp>
        <p:nvSpPr>
          <p:cNvPr id="627" name="Google Shape;627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1,891 방사선 사진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정상 515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골절 1,376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4개의 골절 타입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greater tuberosity, surgical neck, 3-part, and 4-part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256x256으로 리사이즈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90:10의 train, test 데이터 비율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데이터 증강을 했다는 언급만 있음. 상세 없이</a:t>
            </a:r>
            <a:endParaRPr/>
          </a:p>
        </p:txBody>
      </p:sp>
      <p:pic>
        <p:nvPicPr>
          <p:cNvPr id="628" name="Google Shape;6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150" y="2688850"/>
            <a:ext cx="5000550" cy="10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LR(Logistic Regression)과 RF(Random Forest) 사용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LR, RF 보다 결과가 좋다.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AUROC가 0.84, 0.819 정도를 보임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00" y="2651488"/>
            <a:ext cx="47053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863" y="1553588"/>
            <a:ext cx="35909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레이블링</a:t>
            </a:r>
            <a:endParaRPr/>
          </a:p>
        </p:txBody>
      </p:sp>
      <p:sp>
        <p:nvSpPr>
          <p:cNvPr id="634" name="Google Shape;634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2명의 어깨 정형외과 전문의와 1명의 방사선 기사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3명의 만장일치로 결정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레이블링 갯수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1 : 346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2 : 514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3 : 269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4 : 247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구조</a:t>
            </a:r>
            <a:endParaRPr/>
          </a:p>
        </p:txBody>
      </p:sp>
      <p:sp>
        <p:nvSpPr>
          <p:cNvPr id="640" name="Google Shape;640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ResNet-152</a:t>
            </a:r>
            <a:endParaRPr/>
          </a:p>
        </p:txBody>
      </p:sp>
      <p:pic>
        <p:nvPicPr>
          <p:cNvPr id="641" name="Google Shape;64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9492"/>
            <a:ext cx="9144000" cy="117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입력과 출력</a:t>
            </a:r>
            <a:endParaRPr/>
          </a:p>
        </p:txBody>
      </p:sp>
      <p:sp>
        <p:nvSpPr>
          <p:cNvPr id="647" name="Google Shape;647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입력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256x256 영상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출력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5개 클래스. 골절 4 + 정상 1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결과</a:t>
            </a:r>
            <a:endParaRPr/>
          </a:p>
        </p:txBody>
      </p:sp>
      <p:sp>
        <p:nvSpPr>
          <p:cNvPr id="653" name="Google Shape;653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654" name="Google Shape;65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988" y="1714038"/>
            <a:ext cx="59531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방법과 결과 비교</a:t>
            </a:r>
            <a:endParaRPr/>
          </a:p>
        </p:txBody>
      </p:sp>
      <p:sp>
        <p:nvSpPr>
          <p:cNvPr id="660" name="Google Shape;660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언급 없음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고찰</a:t>
            </a:r>
            <a:endParaRPr/>
          </a:p>
        </p:txBody>
      </p:sp>
      <p:sp>
        <p:nvSpPr>
          <p:cNvPr id="666" name="Google Shape;666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정형적인 영상 데이터 분류 문제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Automatic detection and segmentation of lumbar vertebra from X-ray images for compression fracture evaluation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Medical Physics, 2019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https://arxiv.org/abs/1904.07624</a:t>
            </a:r>
            <a:endParaRPr sz="1800"/>
          </a:p>
        </p:txBody>
      </p:sp>
      <p:sp>
        <p:nvSpPr>
          <p:cNvPr id="672" name="Google Shape;672;p108"/>
          <p:cNvSpPr txBox="1"/>
          <p:nvPr/>
        </p:nvSpPr>
        <p:spPr>
          <a:xfrm>
            <a:off x="1094700" y="39075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리뷰 8</a:t>
            </a:r>
            <a:endParaRPr sz="30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</a:t>
            </a:r>
            <a:endParaRPr/>
          </a:p>
        </p:txBody>
      </p:sp>
      <p:sp>
        <p:nvSpPr>
          <p:cNvPr id="678" name="Google Shape;678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Kang Cheol Kim†, Hyun Cheol Cho†, Tae Jun Jang†, Jong Mun Choi, MD‡k, and Jin Keun Seo†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†Department of Computational Science and Engineering, Yonsei University, Seoul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‡DEEPNOID Inc., Seoul, South Korea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논문 개요</a:t>
            </a:r>
            <a:endParaRPr/>
          </a:p>
        </p:txBody>
      </p:sp>
      <p:sp>
        <p:nvSpPr>
          <p:cNvPr id="684" name="Google Shape;684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X-Ray 영상에서 요추 부분 분할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3단계로 진행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각 요추의 중심을 찾고, 해당 이미지를 자름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각 작은 이미지에 대한 분할 실행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미세 조정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5" name="Google Shape;68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150" y="2322525"/>
            <a:ext cx="53721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기존 방법 한계</a:t>
            </a:r>
            <a:endParaRPr/>
          </a:p>
        </p:txBody>
      </p:sp>
      <p:sp>
        <p:nvSpPr>
          <p:cNvPr id="691" name="Google Shape;691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CT나 MRI를 사용한 방법은 다수.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X-Ray를 사용한 것은 대상이 중복되어 어렵고, 별로 없다.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6338</Words>
  <Application>Microsoft Office PowerPoint</Application>
  <PresentationFormat>화면 슬라이드 쇼(16:9)</PresentationFormat>
  <Paragraphs>994</Paragraphs>
  <Slides>221</Slides>
  <Notes>221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221</vt:i4>
      </vt:variant>
    </vt:vector>
  </HeadingPairs>
  <TitlesOfParts>
    <vt:vector size="224" baseType="lpstr">
      <vt:lpstr>Arial</vt:lpstr>
      <vt:lpstr>Georgia</vt:lpstr>
      <vt:lpstr>Simple Light</vt:lpstr>
      <vt:lpstr>딥러닝을 사용한 의학 논문 리뷰</vt:lpstr>
      <vt:lpstr>Development and Validation of Deep-Learning Algorithm for Electrocardiography-Based Heart Failure Identification  Korean Circ J, 49 (7), 629-639 Jul 2019  https://www.ncbi.nlm.nih.gov/pmc/articles/PMC6597456/</vt:lpstr>
      <vt:lpstr>Author</vt:lpstr>
      <vt:lpstr>논문 개요</vt:lpstr>
      <vt:lpstr>기존 방법 한계</vt:lpstr>
      <vt:lpstr>데이터 수집과  전처리</vt:lpstr>
      <vt:lpstr>모델 구조</vt:lpstr>
      <vt:lpstr>입력과 출력</vt:lpstr>
      <vt:lpstr>기존 방법과 결과 비교</vt:lpstr>
      <vt:lpstr>AUROC</vt:lpstr>
      <vt:lpstr>ROC, AUROC</vt:lpstr>
      <vt:lpstr>고찰</vt:lpstr>
      <vt:lpstr>A deep learning model for the detection of both advanced and early glaucoma using fundus photography  PLoS One, 13 (11), e0207982 2018 Nov 27 eCollection 2018  https://journals.plos.org/plosone/article?id=10.1371/journal.pone.0207982</vt:lpstr>
      <vt:lpstr>Author</vt:lpstr>
      <vt:lpstr>논문 개요</vt:lpstr>
      <vt:lpstr>기존 방법 한계</vt:lpstr>
      <vt:lpstr>데이터 수집과 전처리</vt:lpstr>
      <vt:lpstr>모델 구조</vt:lpstr>
      <vt:lpstr>모델 구조 2</vt:lpstr>
      <vt:lpstr>입력과 출력</vt:lpstr>
      <vt:lpstr>기존 방법과 결과 비교</vt:lpstr>
      <vt:lpstr>결과</vt:lpstr>
      <vt:lpstr>고찰</vt:lpstr>
      <vt:lpstr>기타</vt:lpstr>
      <vt:lpstr>기타</vt:lpstr>
      <vt:lpstr>기타</vt:lpstr>
      <vt:lpstr>Deep Learning-Based Deep Brain Stimulation Targeting and Clinical Applications  Front Neurosci , 13, 1128 2019 Oct 24 eCollection 2019  https://www.frontiersin.org/articles/10.3389/fnins.2019.01128/full</vt:lpstr>
      <vt:lpstr>Author</vt:lpstr>
      <vt:lpstr>논문 개요</vt:lpstr>
      <vt:lpstr>기존 방법 한계</vt:lpstr>
      <vt:lpstr>데이터 수집</vt:lpstr>
      <vt:lpstr>데이터 전처리</vt:lpstr>
      <vt:lpstr>데이터 레이블링</vt:lpstr>
      <vt:lpstr>모델 구조</vt:lpstr>
      <vt:lpstr>입력과 출력</vt:lpstr>
      <vt:lpstr>결과</vt:lpstr>
      <vt:lpstr>결과 예</vt:lpstr>
      <vt:lpstr>기존 방법과 결과 비교</vt:lpstr>
      <vt:lpstr>튜닝</vt:lpstr>
      <vt:lpstr>고찰</vt:lpstr>
      <vt:lpstr>기타</vt:lpstr>
      <vt:lpstr>기타</vt:lpstr>
      <vt:lpstr>MIOU</vt:lpstr>
      <vt:lpstr>Classification of the Clinical Images for Benign and Malignant Cutaneous Tumors Using a Deep Learning Algorithm  J Invest Dermatol , 138 (7), 1529-1538 Jul 2018  https://www.sciencedirect.com/science/article/pii/S0022202X18301118?via%3Dihub</vt:lpstr>
      <vt:lpstr>Author</vt:lpstr>
      <vt:lpstr>논문 개요</vt:lpstr>
      <vt:lpstr>기존 방법 한계</vt:lpstr>
      <vt:lpstr>데이터 수집과 전처리</vt:lpstr>
      <vt:lpstr>모델 구조</vt:lpstr>
      <vt:lpstr>입력과 출력</vt:lpstr>
      <vt:lpstr>결과</vt:lpstr>
      <vt:lpstr>결과</vt:lpstr>
      <vt:lpstr>예측 시각화 설명</vt:lpstr>
      <vt:lpstr>기존 방법과 결과 비교</vt:lpstr>
      <vt:lpstr>고찰</vt:lpstr>
      <vt:lpstr>기타</vt:lpstr>
      <vt:lpstr>기타 - metrics</vt:lpstr>
      <vt:lpstr>Deep Neural Networks Show an Equivalent and Often Superior Performance to Dermatologists in Onychomycosis Diagnosis: Automatic Construction of Onychomycosis Datasets by Region-Based Convolutional Deep Neural Network  PLoS One , 13 (1), e0191493 2018 Jan 19 eCollection 2018  https://www.ncbi.nlm.nih.gov/pmc/articles/PMC5774804/</vt:lpstr>
      <vt:lpstr>Author</vt:lpstr>
      <vt:lpstr>논문 개요</vt:lpstr>
      <vt:lpstr>기존 방법 한계</vt:lpstr>
      <vt:lpstr>데이터 수집</vt:lpstr>
      <vt:lpstr>학습 데이터 생성</vt:lpstr>
      <vt:lpstr>데이터 전처리</vt:lpstr>
      <vt:lpstr>모델 구조 - 손발톱 탐지</vt:lpstr>
      <vt:lpstr>모델 구조 - 판별기</vt:lpstr>
      <vt:lpstr>입력과 출력</vt:lpstr>
      <vt:lpstr>결과</vt:lpstr>
      <vt:lpstr>기존 방법과 결과 비교</vt:lpstr>
      <vt:lpstr>고찰</vt:lpstr>
      <vt:lpstr>기타</vt:lpstr>
      <vt:lpstr>Developing a Diagnostic Decision Support System for Benign Paroxysmal Positional Vertigo Using a Deep-Learning Model  J Clin Med , 8 (5) 2019 May 8  https://www.ncbi.nlm.nih.gov/pmc/articles/PMC6571642/</vt:lpstr>
      <vt:lpstr>Author</vt:lpstr>
      <vt:lpstr>논문 개요</vt:lpstr>
      <vt:lpstr>BPPV 진단  10 position test</vt:lpstr>
      <vt:lpstr>기존 방법 한계</vt:lpstr>
      <vt:lpstr>데이터 수집</vt:lpstr>
      <vt:lpstr>데이터 전처리</vt:lpstr>
      <vt:lpstr>모델 구조</vt:lpstr>
      <vt:lpstr>입력과 출력</vt:lpstr>
      <vt:lpstr>결과</vt:lpstr>
      <vt:lpstr>기존 방법과 결과 비교</vt:lpstr>
      <vt:lpstr>고찰</vt:lpstr>
      <vt:lpstr>기타</vt:lpstr>
      <vt:lpstr>Automated detection and classification of the proximal humerus fracture by using deep learning algorithm  Multicenter Study Acta Orthop , 89 (4), 468-473 Aug 2018  https://www.ncbi.nlm.nih.gov/pmc/articles/PMC6066766/</vt:lpstr>
      <vt:lpstr>Author</vt:lpstr>
      <vt:lpstr>논문 개요</vt:lpstr>
      <vt:lpstr>기존 방법 한계</vt:lpstr>
      <vt:lpstr>데이터 수집과 전처리</vt:lpstr>
      <vt:lpstr>레이블링</vt:lpstr>
      <vt:lpstr>모델 구조</vt:lpstr>
      <vt:lpstr>입력과 출력</vt:lpstr>
      <vt:lpstr>결과</vt:lpstr>
      <vt:lpstr>기존 방법과 결과 비교</vt:lpstr>
      <vt:lpstr>고찰</vt:lpstr>
      <vt:lpstr>Automatic detection and segmentation of lumbar vertebra from X-ray images for compression fracture evaluation  Medical Physics, 2019  https://arxiv.org/abs/1904.07624</vt:lpstr>
      <vt:lpstr>Author</vt:lpstr>
      <vt:lpstr>논문 개요</vt:lpstr>
      <vt:lpstr>기존 방법 한계</vt:lpstr>
      <vt:lpstr>데이터 수집과 전처리</vt:lpstr>
      <vt:lpstr>데이터 전처리</vt:lpstr>
      <vt:lpstr>데이터 전처리</vt:lpstr>
      <vt:lpstr>레이블링</vt:lpstr>
      <vt:lpstr>방법</vt:lpstr>
      <vt:lpstr>방법</vt:lpstr>
      <vt:lpstr>요추 중심 탐지 - 방법</vt:lpstr>
      <vt:lpstr>요추 중심 탐지 - 모델 구조</vt:lpstr>
      <vt:lpstr>요추 중심 탐지 - 입력과 출력</vt:lpstr>
      <vt:lpstr>방법 - 각 요추에 대한 작은 이미지로 자름</vt:lpstr>
      <vt:lpstr>요추 분할 - 방법</vt:lpstr>
      <vt:lpstr>요추 분할 - 모델 구조</vt:lpstr>
      <vt:lpstr>요추 분할 - 입력과 출력</vt:lpstr>
      <vt:lpstr>방법 - 분할 결과를 미세조정</vt:lpstr>
      <vt:lpstr>방법 - 분할 결과를 미세조정</vt:lpstr>
      <vt:lpstr>결과 - 요추 중심 탐지</vt:lpstr>
      <vt:lpstr>결과 - 요추 분할</vt:lpstr>
      <vt:lpstr>결과 - 요추 분할</vt:lpstr>
      <vt:lpstr>기존 방법과 결과 비교</vt:lpstr>
      <vt:lpstr>고찰</vt:lpstr>
      <vt:lpstr>Electrodiagnostic Nerve Tests: Understanding Healthy Peripheral Nerves  Alberta 대학 석사 논문, 2019  https://era.library.ualberta.ca/items/6c4fd8c9-2042-497a-b9c5-19dc75884d81/view/1bb94d78-cda2-4e14-8ace-07be296fbd90/Bell_James_M_201909_MSc.pdf</vt:lpstr>
      <vt:lpstr>Author</vt:lpstr>
      <vt:lpstr>개요</vt:lpstr>
      <vt:lpstr>논문 구조</vt:lpstr>
      <vt:lpstr>목표</vt:lpstr>
      <vt:lpstr>NET 데이터</vt:lpstr>
      <vt:lpstr>목표 1. 결측치 채우기</vt:lpstr>
      <vt:lpstr>수집 대상 데이터</vt:lpstr>
      <vt:lpstr>결측 feature 상황</vt:lpstr>
      <vt:lpstr>실험 방법</vt:lpstr>
      <vt:lpstr>실험 방법</vt:lpstr>
      <vt:lpstr>적용 방법</vt:lpstr>
      <vt:lpstr>AutoEncoder 방법 상세</vt:lpstr>
      <vt:lpstr>참고 - AutoEncoder를 사용한 디노이징</vt:lpstr>
      <vt:lpstr>추측 - AutoEncoder 방법</vt:lpstr>
      <vt:lpstr>추측 - Iterating AutoEncoder 방법</vt:lpstr>
      <vt:lpstr>추측 - Cascading AutoEncoder</vt:lpstr>
      <vt:lpstr>추측 - Iterating Cascading AutoEncoder</vt:lpstr>
      <vt:lpstr>결과</vt:lpstr>
      <vt:lpstr>목표 2. 사이트 별 이질성 파악. 전체 데이터로서 동질성 확보</vt:lpstr>
      <vt:lpstr>사이트별 이질성</vt:lpstr>
      <vt:lpstr>Variation of Information</vt:lpstr>
      <vt:lpstr>균일성 측정 방법</vt:lpstr>
      <vt:lpstr>결과 / 결론</vt:lpstr>
      <vt:lpstr>고찰</vt:lpstr>
      <vt:lpstr>질문과 대답</vt:lpstr>
      <vt:lpstr>질문과 대답</vt:lpstr>
      <vt:lpstr>The RSNA Pediatric Bone Age Machine Learning Challenge  RadiologyVol. 290, No. 2, 2018  https://pubs.rsna.org/doi/10.1148/radiol.2018180736</vt:lpstr>
      <vt:lpstr>Author</vt:lpstr>
      <vt:lpstr>논문 개요</vt:lpstr>
      <vt:lpstr>데이터 구성</vt:lpstr>
      <vt:lpstr>데이터 레이블링</vt:lpstr>
      <vt:lpstr>대회 결과</vt:lpstr>
      <vt:lpstr>1위 방법 상세</vt:lpstr>
      <vt:lpstr>1위 방법 상세</vt:lpstr>
      <vt:lpstr>2위 방법 상세</vt:lpstr>
      <vt:lpstr>2위 방법 상세</vt:lpstr>
      <vt:lpstr>3위 방법 상세</vt:lpstr>
      <vt:lpstr>3위 방법 상세</vt:lpstr>
      <vt:lpstr>4위 방법 상세</vt:lpstr>
      <vt:lpstr>4위 방법 상세</vt:lpstr>
      <vt:lpstr>5위 방법 상세 </vt:lpstr>
      <vt:lpstr>5위 방법 상세 </vt:lpstr>
      <vt:lpstr>5위 방법 상세 </vt:lpstr>
      <vt:lpstr>고찰</vt:lpstr>
      <vt:lpstr>Deep neural network improves fracture detection by clinicians  Proc Natl Acad Sci U S A. 2018 Nov 6; 115(45): 11591–11596.  https://www.ncbi.nlm.nih.gov/pmc/articles/PMC6233134/</vt:lpstr>
      <vt:lpstr>Author</vt:lpstr>
      <vt:lpstr>논문 개요</vt:lpstr>
      <vt:lpstr>기존 방법 한계</vt:lpstr>
      <vt:lpstr>데이터 수집과 전처리</vt:lpstr>
      <vt:lpstr>레이블링</vt:lpstr>
      <vt:lpstr>모델 구조</vt:lpstr>
      <vt:lpstr>일반적인 U-NET</vt:lpstr>
      <vt:lpstr>U-Net 사용 예</vt:lpstr>
      <vt:lpstr>U-Net 사용 예</vt:lpstr>
      <vt:lpstr>입력과 출력</vt:lpstr>
      <vt:lpstr>학습 상세 - 전 학습</vt:lpstr>
      <vt:lpstr>학습 상세 - 본 학습</vt:lpstr>
      <vt:lpstr>평가 방법</vt:lpstr>
      <vt:lpstr>결과</vt:lpstr>
      <vt:lpstr>기존 방법과 결과 비교</vt:lpstr>
      <vt:lpstr>고찰</vt:lpstr>
      <vt:lpstr>기타</vt:lpstr>
      <vt:lpstr>3D U-Net: Learning Dense Volumetric Segmentation from Sparse Annotation  Medical Image Computing and Computer-Assisted Intervention (MICCAI), Springer, LNCS, Vol.9901: 424--432, Oct 201  https://lmb.informatik.uni-freiburg.de/Publications/2016/CABR16/cicek16miccai.pdf</vt:lpstr>
      <vt:lpstr>Author</vt:lpstr>
      <vt:lpstr>논문 개요</vt:lpstr>
      <vt:lpstr>기존 방법 한계</vt:lpstr>
      <vt:lpstr>데이터 수집과 전처리</vt:lpstr>
      <vt:lpstr>레이블링</vt:lpstr>
      <vt:lpstr>모델 구조</vt:lpstr>
      <vt:lpstr>입력과 출력</vt:lpstr>
      <vt:lpstr>학습 상세</vt:lpstr>
      <vt:lpstr>결과</vt:lpstr>
      <vt:lpstr>기존 방법과 결과 비교</vt:lpstr>
      <vt:lpstr>고찰</vt:lpstr>
      <vt:lpstr>기타</vt:lpstr>
      <vt:lpstr>기타 논문</vt:lpstr>
      <vt:lpstr>Using Deep Learning Neural Networks and Candlestick Chart Representation to Predict Stock Market  2019 2월  https://arxiv.org/abs/1903.12258</vt:lpstr>
      <vt:lpstr>Author</vt:lpstr>
      <vt:lpstr>개요</vt:lpstr>
      <vt:lpstr>기존 연구의 한계</vt:lpstr>
      <vt:lpstr>데이터 수집</vt:lpstr>
      <vt:lpstr>데이터 전처리</vt:lpstr>
      <vt:lpstr>거래량 유무</vt:lpstr>
      <vt:lpstr>모델 구조</vt:lpstr>
      <vt:lpstr>입력과 출력</vt:lpstr>
      <vt:lpstr>결과</vt:lpstr>
      <vt:lpstr>기존 연구와의 비교</vt:lpstr>
      <vt:lpstr>문제점</vt:lpstr>
      <vt:lpstr>고찰</vt:lpstr>
      <vt:lpstr>Automated detection and classification of the proximal humerus fracture by using deep learning algorithm  Multicenter Study Acta Orthop , 89 (4), 468-473 Aug 2018  https://www.ncbi.nlm.nih.gov/pmc/articles/PMC6066766/</vt:lpstr>
      <vt:lpstr>Author</vt:lpstr>
      <vt:lpstr>논문 개요</vt:lpstr>
      <vt:lpstr>기존 방법 한계</vt:lpstr>
      <vt:lpstr>데이터 수집과 전처리</vt:lpstr>
      <vt:lpstr>레이블링</vt:lpstr>
      <vt:lpstr>모델 구조</vt:lpstr>
      <vt:lpstr>입력과 출력</vt:lpstr>
      <vt:lpstr>결과</vt:lpstr>
      <vt:lpstr>기존 방법과 결과 비교</vt:lpstr>
      <vt:lpstr>고찰</vt:lpstr>
      <vt:lpstr>기타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딥러닝을 사용한 의학 논문 리뷰</dc:title>
  <cp:lastModifiedBy>Lee EunAh Agnes</cp:lastModifiedBy>
  <cp:revision>1</cp:revision>
  <dcterms:modified xsi:type="dcterms:W3CDTF">2020-06-26T01:22:37Z</dcterms:modified>
</cp:coreProperties>
</file>